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media1.m4v" ContentType="video/unknown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4.jpeg" ContentType="image/jpeg"/>
  <Override PartName="/ppt/notesSlides/notesSlide9.xml" ContentType="application/vnd.openxmlformats-officedocument.presentationml.notesSlide+xml"/>
  <Override PartName="/ppt/media/image5.jpeg" ContentType="image/jpeg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media/image6.jpeg" ContentType="image/jpeg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media/image7.jpeg" ContentType="image/jpeg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media/image8.jpeg" ContentType="image/jpeg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media/image9.jpeg" ContentType="image/jpeg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media/image10.jpeg" ContentType="image/jpeg"/>
  <Override PartName="/ppt/media/image1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2D2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_rels/chart3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3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IP Addresses</c:v>
                </c:pt>
              </c:strCache>
            </c:strRef>
          </c:tx>
          <c:spPr>
            <a:solidFill>
              <a:srgbClr val="2E578C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2E578C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5D9648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6000" u="none">
                      <a:solidFill>
                        <a:srgbClr val="FFFFFF"/>
                      </a:solidFill>
                      <a:latin typeface="DIN Condensed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6000" u="none">
                    <a:solidFill>
                      <a:srgbClr val="FFFFFF"/>
                    </a:solidFill>
                    <a:latin typeface="DIN Condensed"/>
                  </a:defRPr>
                </a:pPr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One Network  Range</c:v>
                </c:pt>
                <c:pt idx="1">
                  <c:v>Other Addresses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3706452992.000000</c:v>
                </c:pt>
                <c:pt idx="1">
                  <c:v>65536.000000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gif>
</file>

<file path=ppt/media/image1.jpeg>
</file>

<file path=ppt/media/image1.png>
</file>

<file path=ppt/media/image10.jpeg>
</file>

<file path=ppt/media/image11.jpeg>
</file>

<file path=ppt/media/image2.gif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4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900">
        <a:latin typeface="+mn-lt"/>
        <a:ea typeface="+mn-ea"/>
        <a:cs typeface="+mn-cs"/>
        <a:sym typeface="Arial"/>
      </a:defRPr>
    </a:lvl1pPr>
    <a:lvl2pPr indent="228600" defTabSz="457200" latinLnBrk="0">
      <a:defRPr sz="1900">
        <a:latin typeface="+mn-lt"/>
        <a:ea typeface="+mn-ea"/>
        <a:cs typeface="+mn-cs"/>
        <a:sym typeface="Arial"/>
      </a:defRPr>
    </a:lvl2pPr>
    <a:lvl3pPr indent="457200" defTabSz="457200" latinLnBrk="0">
      <a:defRPr sz="1900">
        <a:latin typeface="+mn-lt"/>
        <a:ea typeface="+mn-ea"/>
        <a:cs typeface="+mn-cs"/>
        <a:sym typeface="Arial"/>
      </a:defRPr>
    </a:lvl3pPr>
    <a:lvl4pPr indent="685800" defTabSz="457200" latinLnBrk="0">
      <a:defRPr sz="1900">
        <a:latin typeface="+mn-lt"/>
        <a:ea typeface="+mn-ea"/>
        <a:cs typeface="+mn-cs"/>
        <a:sym typeface="Arial"/>
      </a:defRPr>
    </a:lvl4pPr>
    <a:lvl5pPr indent="914400" defTabSz="457200" latinLnBrk="0">
      <a:defRPr sz="1900">
        <a:latin typeface="+mn-lt"/>
        <a:ea typeface="+mn-ea"/>
        <a:cs typeface="+mn-cs"/>
        <a:sym typeface="Arial"/>
      </a:defRPr>
    </a:lvl5pPr>
    <a:lvl6pPr indent="1143000" defTabSz="457200" latinLnBrk="0">
      <a:defRPr sz="1900">
        <a:latin typeface="+mn-lt"/>
        <a:ea typeface="+mn-ea"/>
        <a:cs typeface="+mn-cs"/>
        <a:sym typeface="Arial"/>
      </a:defRPr>
    </a:lvl6pPr>
    <a:lvl7pPr indent="1371600" defTabSz="457200" latinLnBrk="0">
      <a:defRPr sz="1900">
        <a:latin typeface="+mn-lt"/>
        <a:ea typeface="+mn-ea"/>
        <a:cs typeface="+mn-cs"/>
        <a:sym typeface="Arial"/>
      </a:defRPr>
    </a:lvl7pPr>
    <a:lvl8pPr indent="1600200" defTabSz="457200" latinLnBrk="0">
      <a:defRPr sz="1900">
        <a:latin typeface="+mn-lt"/>
        <a:ea typeface="+mn-ea"/>
        <a:cs typeface="+mn-cs"/>
        <a:sym typeface="Arial"/>
      </a:defRPr>
    </a:lvl8pPr>
    <a:lvl9pPr indent="1828800" defTabSz="457200" latinLnBrk="0">
      <a:defRPr sz="19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grc.com/haystack.htm" TargetMode="External"/></Relationships>
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</Relationships>
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/Relationships>
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</Relationships>
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54.xml"/><Relationship Id="rId2" Type="http://schemas.openxmlformats.org/officeDocument/2006/relationships/notesMaster" Target="../notesMasters/notesMaster1.xml"/></Relationships>
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55.xml"/><Relationship Id="rId2" Type="http://schemas.openxmlformats.org/officeDocument/2006/relationships/notesMaster" Target="../notesMasters/notesMaster1.xml"/></Relationships>
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56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slideshare.net/AhmedHabib4/ccna-security-02-fundamentals-of-network-security" TargetMode="External"/></Relationships>
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57.xml"/><Relationship Id="rId2" Type="http://schemas.openxmlformats.org/officeDocument/2006/relationships/notesMaster" Target="../notesMasters/notesMaster1.xml"/></Relationships>
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58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speakerdeck.com/chriswiegman/encrypt-all-the-things-practical-encryption-from-ssl-to-email-and-beyond-2" TargetMode="External"/></Relationships>
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60.xml"/><Relationship Id="rId2" Type="http://schemas.openxmlformats.org/officeDocument/2006/relationships/notesMaster" Target="../notesMasters/notesMaster1.xml"/></Relationships>
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61.xml"/><Relationship Id="rId2" Type="http://schemas.openxmlformats.org/officeDocument/2006/relationships/notesMaster" Target="../notesMasters/notesMaster1.xml"/></Relationships>
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63.xml"/><Relationship Id="rId2" Type="http://schemas.openxmlformats.org/officeDocument/2006/relationships/notesMaster" Target="../notesMasters/notesMaster1.xml"/></Relationships>
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64.xml"/><Relationship Id="rId2" Type="http://schemas.openxmlformats.org/officeDocument/2006/relationships/notesMaster" Target="../notesMasters/notesMaster1.xml"/></Relationships>
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6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wordfence.com/blog/2018/07/three-incident-response-preparations-you-should-be-making/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an NSA security education program in the 50s, 60s and 70s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1" name="Shape 24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/>
            </a:pPr>
            <a:r>
              <a:t>In cases where you can’t update immediately, consider utilizing a web application firewall  </a:t>
            </a:r>
          </a:p>
          <a:p>
            <a:pPr>
              <a:defRPr sz="1600"/>
            </a:pPr>
          </a:p>
          <a:p>
            <a:pPr>
              <a:defRPr sz="1600"/>
            </a:pPr>
            <a:r>
              <a:t>because you can never remember: evaluates requests for potential attacks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7" name="Shape 2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 name/password is the #1 method used for authentication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5" name="Shape 2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Show the calculator: </a:t>
            </a:r>
            <a:r>
              <a:rPr u="sng">
                <a:solidFill>
                  <a:srgbClr val="0433FF"/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https://www.grc.com/haystack.htm</a:t>
            </a:r>
            <a:r>
              <a:t> 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2" name="Shape 2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possibly remove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3" name="Shape 2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Mikey mentioned haveibeenpowned yesterday</a:t>
            </a:r>
          </a:p>
          <a:p>
            <a:pPr>
              <a:defRPr sz="2000"/>
            </a:pPr>
            <a:r>
              <a:t>Show a password brute force using the password with WPScan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9" name="Shape 2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Mention lacy’s lightning talk</a:t>
            </a:r>
          </a:p>
          <a:p>
            <a:pPr/>
            <a:r>
              <a:t>Mention password padding if they wont/cant use a password manager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5" name="Shape 30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patching is difficult, especially the more you have to patch</a:t>
            </a:r>
          </a:p>
          <a:p>
            <a:pPr/>
            <a:r>
              <a:t>You can’t protect what you don’t know about</a:t>
            </a:r>
          </a:p>
          <a:p>
            <a:pPr/>
            <a:r>
              <a:t>Conversely a threat can’t exploit what isnt there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7" name="Shape 3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good host will eliminate/reduce the number of vulnerabilities, and possibly minimize attack surface area</a:t>
            </a:r>
          </a:p>
          <a:p>
            <a:pPr/>
            <a:r>
              <a:t>cross-site contamination</a:t>
            </a:r>
          </a:p>
          <a:p>
            <a:pPr/>
            <a:r>
              <a:t>keep the stack up to date (ranked at #14)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3" name="Shape 3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where the lists start to diverge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2" name="Shape 3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Tied for #5</a:t>
            </a:r>
          </a:p>
          <a:p>
            <a:pPr/>
            <a:r>
              <a:t>One half of the puzzle to logging in</a:t>
            </a:r>
          </a:p>
          <a:p>
            <a:pPr/>
            <a:r>
              <a:t>Almost none of the articles mentioned preventing disclosure of user names and even those that did didn’t discuss all the ways user names can be discovered</a:t>
            </a:r>
          </a:p>
          <a:p>
            <a:pPr/>
            <a:r>
              <a:t>Not using admin doesn’t buy you much if an attacker can look up your user names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100"/>
            </a:pPr>
            <a:r>
              <a:t>mention threat agent</a:t>
            </a:r>
          </a:p>
          <a:p>
            <a:p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8" name="Shape 3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500"/>
            </a:pPr>
          </a:p>
          <a:p>
            <a:pPr>
              <a:defRPr sz="1500"/>
            </a:pPr>
            <a:r>
              <a:t>Introduce concept of defense-in-depth here</a:t>
            </a:r>
          </a:p>
          <a:p>
            <a:pPr>
              <a:defRPr sz="1500"/>
            </a:pPr>
          </a:p>
          <a:p>
            <a:pPr>
              <a:defRPr sz="1500"/>
            </a:pPr>
            <a:r>
              <a:t>mention that while 2FA/MFA is good, it can be bypassed, especially if they have reused their password for their email account, or how it isnt incredibly difficult to have a phone number moved to a different phone/sim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57" name="Shape 3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Dow jones, Viacom, Time Warner, Verizon have all leaked millions of records through improper/misconfigured permissions on Amazon S3 buckets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62" name="Shape 3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Doing so ensures the user/service is unable to perform actions they are not authorized to perform or access data they are not authorized to access</a:t>
            </a:r>
          </a:p>
          <a:p>
            <a:pPr/>
          </a:p>
          <a:p>
            <a:pPr/>
            <a:r>
              <a:t>Limits the effects of changes to the area in which they’re made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3" name="Shape 3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Again, it can’t be exploited if it isnt there.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9" name="Shape 3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 is best practice to not store configuration settings in a publicly accessible area</a:t>
            </a:r>
          </a:p>
          <a:p>
            <a:pPr/>
            <a:r>
              <a:t>HOWEVER, for this to occur, a minimum of two things need to happen</a:t>
            </a:r>
          </a:p>
          <a:p>
            <a:pPr marL="254000" indent="-254000">
              <a:buSzPct val="100000"/>
              <a:buAutoNum type="arabicPeriod" startAt="1"/>
            </a:pPr>
            <a:r>
              <a:t>The web server has to be misconfigured to not invoke the php interpreter for php files (and instead server them as plain text)</a:t>
            </a:r>
          </a:p>
          <a:p>
            <a:pPr lvl="1" marL="762000" indent="-254000">
              <a:buSzPct val="100000"/>
              <a:buAutoNum type="arabicPeriod" startAt="1"/>
            </a:pPr>
            <a:r>
              <a:t>During this time, the entirety of your site is going to be completely broken</a:t>
            </a:r>
          </a:p>
          <a:p>
            <a:pPr marL="254000" indent="-254000">
              <a:buSzPct val="100000"/>
              <a:buAutoNum type="arabicPeriod" startAt="1"/>
            </a:pPr>
            <a:r>
              <a:t>The web server has to be misconfigured to not block access to the file directly</a:t>
            </a:r>
          </a:p>
          <a:p>
            <a:pPr/>
          </a:p>
          <a:p>
            <a:pPr/>
            <a:r>
              <a:t>What this really does is try to protect against an environment misconfiguration</a:t>
            </a:r>
          </a:p>
          <a:p>
            <a:pPr/>
          </a:p>
          <a:p>
            <a:pPr/>
            <a:r>
              <a:t>Having the file set to 0400 would have prevented the most recent arbitrary file deletion vuln in 4.9.6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5" name="Shape 3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Interestingly, many of the articles that discussed this topic didn’t mention limiting access to, or disabling xmlrpc</a:t>
            </a:r>
          </a:p>
          <a:p>
            <a:pPr/>
            <a:r>
              <a:t>xmlrpc uses http + xml for communications</a:t>
            </a:r>
          </a:p>
          <a:p>
            <a:pPr/>
            <a:r>
              <a:t>basic auth and passes username+password with each request</a:t>
            </a:r>
          </a:p>
          <a:p>
            <a:pPr/>
            <a:r>
              <a:t>XMLRPC system.multicall can be abused to execute multiple methods (up to 1999) inside one http request, with each one testing a user/pass combination</a:t>
            </a:r>
          </a:p>
          <a:p>
            <a:pPr/>
            <a:r>
              <a:t>As of 4.4.1 WordPress minimizes the chunksize to 1 if multicall is used drastically reducing the scope of abuse</a:t>
            </a:r>
          </a:p>
          <a:p>
            <a:pPr/>
            <a:r>
              <a:t>https://www.saotn.org/how-to-wordpress-protection-from-brute-force-xml-rpc-attacks/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91" name="Shape 3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~4 billion ip addresses —&gt; 65536 addresses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1" name="Shape 4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has admin access and WHY?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8" name="Shape 4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Possibly discuss using multiple single-focus vs one all encompassing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24" name="Shape 4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required edit_theme role which by default only admin has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threat agent - the entity that identifies a vulnerability and uses it to gain access or affect an asset</a:t>
            </a:r>
          </a:p>
          <a:p>
            <a:pPr/>
            <a:r>
              <a:t>A threat agent is the facilitator of an attack, whereas a threat is a category of objects, persons, or other entities that represents a potential danger to an asset.</a:t>
            </a:r>
          </a:p>
          <a:p>
            <a:pPr/>
            <a:r>
              <a:t>Exposure - potential to experience losses from a threat agent</a:t>
            </a:r>
          </a:p>
          <a:p>
            <a:pPr/>
            <a:r>
              <a:t>possibly skip</a:t>
            </a:r>
          </a:p>
          <a:p>
            <a:pPr/>
            <a:r>
              <a:t>Sauce: </a:t>
            </a:r>
            <a:r>
              <a:rPr u="sng">
                <a:solidFill>
                  <a:schemeClr val="accent4">
                    <a:satOff val="-1335"/>
                    <a:lumOff val="-10274"/>
                  </a:schemeClr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https://www.slideshare.net/AhmedHabib4/ccna-security-02-fundamentals-of-network-security</a:t>
            </a:r>
            <a:r>
              <a:rPr>
                <a:solidFill>
                  <a:schemeClr val="accent4">
                    <a:satOff val="-1335"/>
                    <a:lumOff val="-10274"/>
                  </a:schemeClr>
                </a:solidFill>
              </a:rPr>
              <a:t> 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0" name="Shape 4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should make the security pri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7" name="Shape 43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point them to</a:t>
            </a:r>
            <a:r>
              <a:rPr>
                <a:solidFill>
                  <a:schemeClr val="accent4">
                    <a:lumOff val="12156"/>
                  </a:schemeClr>
                </a:solidFill>
              </a:rPr>
              <a:t> </a:t>
            </a:r>
            <a:r>
              <a:rPr u="sng">
                <a:solidFill>
                  <a:schemeClr val="accent4">
                    <a:lumOff val="12156"/>
                  </a:schemeClr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https://speakerdeck.com/chriswiegman/encrypt-all-the-things-practical-encryption-from-ssl-to-email-and-beyond-2</a:t>
            </a:r>
            <a:r>
              <a:rPr>
                <a:solidFill>
                  <a:schemeClr val="accent4">
                    <a:lumOff val="12156"/>
                  </a:schemeClr>
                </a:solidFill>
              </a:rPr>
              <a:t> </a:t>
            </a:r>
          </a:p>
          <a:p>
            <a:pPr/>
            <a:r>
              <a:t>Is this the correct security principle?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49" name="Shape 4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Interestingly, many of the articles that discussed this topic didn’t mention limiting access to, or disabling xmlrpc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57" name="Shape 4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Interestingly, many of the articles that discussed this topic didn’t mention limiting access to, or disabling xmlrpc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69" name="Shape 4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Third party code more than likely have differing security policies and posture than you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75" name="Shape 4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Interestingly, many of the articles that discussed this topic didn’t mention limiting access to, or disabling xmlrpc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83" name="Shape 4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only 2 articles mentioned disabling with it, and one mentioned being selective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probability for a threat to occur X the impact of it occurring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Put the risk def in a quote box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Shape 19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/>
            <a:r>
              <a:t>Export data - Information or technology deemed to be sensitive to national security or economic interests and subject to federal export control regulations as promulgated by the U.S. Departments of State and Commerce.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 by quite a bit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hape 2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 simple: Plan for Failure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4" name="Shape 2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though wordfence _did_ just do a post about backups three days ago:</a:t>
            </a:r>
            <a:r>
              <a:rPr>
                <a:solidFill>
                  <a:schemeClr val="accent4"/>
                </a:solidFill>
              </a:rPr>
              <a:t> </a:t>
            </a:r>
            <a:r>
              <a:rPr u="sng">
                <a:solidFill>
                  <a:schemeClr val="accent4"/>
                </a:solidFill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https://www.wordfence.com/blog/2018/07/three-incident-response-preparations-you-should-be-making/</a:t>
            </a:r>
            <a:r>
              <a:rPr>
                <a:solidFill>
                  <a:schemeClr val="accent4"/>
                </a:solidFill>
              </a:rPr>
              <a:t>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591711"/>
            <a:ext cx="7772400" cy="1470026"/>
          </a:xfrm>
          <a:prstGeom prst="rect">
            <a:avLst/>
          </a:prstGeom>
        </p:spPr>
        <p:txBody>
          <a:bodyPr/>
          <a:lstStyle>
            <a:lvl1pPr algn="ctr">
              <a:defRPr b="1"/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4347486"/>
            <a:ext cx="6400800" cy="17526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F1B82D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F1B82D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F1B82D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F1B82D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F1B82D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553200" y="6445594"/>
            <a:ext cx="245403" cy="226987"/>
          </a:xfrm>
          <a:prstGeom prst="rect">
            <a:avLst/>
          </a:prstGeom>
        </p:spPr>
        <p:txBody>
          <a:bodyPr anchor="t"/>
          <a:lstStyle>
            <a:lvl1pPr algn="l">
              <a:defRPr sz="10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>
              <a:defRPr b="1" cap="all"/>
            </a:lvl1pPr>
          </a:lstStyle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000"/>
            </a:lvl1pPr>
            <a:lvl2pPr marL="0" indent="457200">
              <a:buSzTx/>
              <a:buFontTx/>
              <a:buNone/>
              <a:defRPr sz="2000"/>
            </a:lvl2pPr>
            <a:lvl3pPr marL="0" indent="914400">
              <a:buSzTx/>
              <a:buFontTx/>
              <a:buNone/>
              <a:defRPr sz="2000"/>
            </a:lvl3pPr>
            <a:lvl4pPr marL="0" indent="1371600">
              <a:buSzTx/>
              <a:buFontTx/>
              <a:buNone/>
              <a:defRPr sz="2000"/>
            </a:lvl4pPr>
            <a:lvl5pPr marL="0" indent="1828800">
              <a:buSzTx/>
              <a:buFont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790575" indent="-333375">
              <a:defRPr sz="2800"/>
            </a:lvl2pPr>
            <a:lvl3pPr marL="1234439" indent="-320039">
              <a:defRPr sz="2800"/>
            </a:lvl3pPr>
            <a:lvl4pPr marL="1727200" indent="-355600">
              <a:defRPr sz="2800"/>
            </a:lvl4pPr>
            <a:lvl5pPr marL="2184400" indent="-3556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/>
            </a:lvl1pPr>
            <a:lvl2pPr marL="0" indent="457200">
              <a:buSzTx/>
              <a:buFontTx/>
              <a:buNone/>
              <a:defRPr b="1"/>
            </a:lvl2pPr>
            <a:lvl3pPr marL="0" indent="914400">
              <a:buSzTx/>
              <a:buFontTx/>
              <a:buNone/>
              <a:defRPr b="1"/>
            </a:lvl3pPr>
            <a:lvl4pPr marL="0" indent="1371600">
              <a:buSzTx/>
              <a:buFontTx/>
              <a:buNone/>
              <a:defRPr b="1"/>
            </a:lvl4pPr>
            <a:lvl5pPr marL="0" indent="1828800">
              <a:buSzTx/>
              <a:buFont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Rectangle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/>
            </a:pP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6553200" y="6431865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83771" indent="-326571">
              <a:defRPr sz="3200"/>
            </a:lvl2pPr>
            <a:lvl3pPr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Rectangle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4" name="Image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553200" y="6356350"/>
            <a:ext cx="358413" cy="350662"/>
          </a:xfrm>
          <a:prstGeom prst="rect">
            <a:avLst/>
          </a:prstGeom>
        </p:spPr>
        <p:txBody>
          <a:bodyPr anchor="t"/>
          <a:lstStyle>
            <a:lvl1pPr algn="l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werpoint_templates_1.jpg" descr="Powerpoint_templates_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424102"/>
            <a:ext cx="9144000" cy="43389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1pPr>
      <a:lvl2pPr marL="8001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2pPr>
      <a:lvl3pPr marL="1219200" marR="0" indent="-3048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3pPr>
      <a:lvl4pPr marL="1714500" marR="0" indent="-34290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4pPr>
      <a:lvl5pPr marL="2220685" marR="0" indent="-391885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5pPr>
      <a:lvl6pPr marL="25603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6pPr>
      <a:lvl7pPr marL="30175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7pPr>
      <a:lvl8pPr marL="34747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8pPr>
      <a:lvl9pPr marL="3931920" marR="0" indent="-274320" algn="l" defTabSz="457200" rtl="0" latinLnBrk="0">
        <a:lnSpc>
          <a:spcPct val="100000"/>
        </a:lnSpc>
        <a:spcBef>
          <a:spcPts val="12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video" Target="../media/media1.m4v"/><Relationship Id="rId4" Type="http://schemas.microsoft.com/office/2007/relationships/media" Target="../media/media1.m4v"/><Relationship Id="rId5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6.jpe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7.jpeg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chart" Target="../charts/char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chart" Target="../charts/chart2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chart" Target="../charts/chart3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8.jpeg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Relationship Id="rId4" Type="http://schemas.openxmlformats.org/officeDocument/2006/relationships/image" Target="../media/image9.jpeg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gif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Relationship Id="rId4" Type="http://schemas.openxmlformats.org/officeDocument/2006/relationships/hyperlink" Target="https://wpvulndb.com/" TargetMode="External"/><Relationship Id="rId5" Type="http://schemas.openxmlformats.org/officeDocument/2006/relationships/hyperlink" Target="https://php-grinder.com/" TargetMode="External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Relationship Id="rId4" Type="http://schemas.openxmlformats.org/officeDocument/2006/relationships/image" Target="../media/image10.jpeg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gilzow@missouri.edu" TargetMode="External"/><Relationship Id="rId3" Type="http://schemas.openxmlformats.org/officeDocument/2006/relationships/hyperlink" Target="https://http://fb.me/gilzow" TargetMode="External"/><Relationship Id="rId4" Type="http://schemas.openxmlformats.org/officeDocument/2006/relationships/hyperlink" Target="https://profiles.wordpress.org/gilzow" TargetMode="External"/><Relationship Id="rId5" Type="http://schemas.openxmlformats.org/officeDocument/2006/relationships/hyperlink" Target="https://github.com/gilzow/whatwhywordpress/" TargetMode="External"/><Relationship Id="rId6" Type="http://schemas.openxmlformats.org/officeDocument/2006/relationships/image" Target="../media/image3.png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e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23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Paul Gilzow"/>
          <p:cNvSpPr txBox="1"/>
          <p:nvPr/>
        </p:nvSpPr>
        <p:spPr>
          <a:xfrm>
            <a:off x="5432425" y="4752071"/>
            <a:ext cx="3343275" cy="1029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spcBef>
                <a:spcPts val="1200"/>
              </a:spcBef>
              <a:defRPr sz="2400">
                <a:solidFill>
                  <a:srgbClr val="F1B82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Paul Gilzow</a:t>
            </a:r>
          </a:p>
        </p:txBody>
      </p:sp>
      <p:sp>
        <p:nvSpPr>
          <p:cNvPr id="125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0" r="0" b="31625"/>
          <a:stretch>
            <a:fillRect/>
          </a:stretch>
        </p:blipFill>
        <p:spPr>
          <a:xfrm>
            <a:off x="1117996" y="1657746"/>
            <a:ext cx="6907968" cy="3542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rippl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pic>
        <p:nvPicPr>
          <p:cNvPr id="173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Rounded Rectangle"/>
          <p:cNvSpPr/>
          <p:nvPr/>
        </p:nvSpPr>
        <p:spPr>
          <a:xfrm>
            <a:off x="1194668" y="2679321"/>
            <a:ext cx="6641753" cy="1499358"/>
          </a:xfrm>
          <a:prstGeom prst="roundRect">
            <a:avLst>
              <a:gd name="adj" fmla="val 12705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5" name="The potential for loss, damage or destruction of  an asset(s) as a result of a threat exploiting a vulnerability multiplied by the impact of the threat occurring"/>
          <p:cNvSpPr txBox="1"/>
          <p:nvPr/>
        </p:nvSpPr>
        <p:spPr>
          <a:xfrm>
            <a:off x="1603773" y="2951479"/>
            <a:ext cx="5936454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1200"/>
              </a:spcBef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The potential for loss, damage or destruction of </a:t>
            </a:r>
            <a:br/>
            <a:r>
              <a:t>an asset(s) as a result of a threat exploiting a vulnerability multiplied by the impact of the threat occurring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doors dir="ver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sp>
        <p:nvSpPr>
          <p:cNvPr id="180" name="OR the likelihood that known threats will exploit vulnerabilities and the impact they have on assets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OR the likelihood that known threats will exploit vulnerabilities and the impact they have on assets</a:t>
            </a:r>
          </a:p>
          <a:p>
            <a:pPr>
              <a:defRPr sz="1800"/>
            </a:pPr>
            <a:r>
              <a:t>Risk management is striking a balance </a:t>
            </a:r>
          </a:p>
        </p:txBody>
      </p:sp>
      <p:pic>
        <p:nvPicPr>
          <p:cNvPr id="181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ore Pillars of InfoSe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Core Pillars of InfoSec</a:t>
            </a:r>
          </a:p>
        </p:txBody>
      </p:sp>
      <p:sp>
        <p:nvSpPr>
          <p:cNvPr id="184" name="Confidentiality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32613" indent="-332613" defTabSz="443484">
              <a:spcBef>
                <a:spcPts val="1100"/>
              </a:spcBef>
              <a:defRPr sz="1746"/>
            </a:pPr>
            <a:r>
              <a:t>Confidentiality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Integrity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Availability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Segregation/Isolation of Processes, sandboxing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Principle of Least Privilege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Defense in depth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Plan for failure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Logging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Test/Verify</a:t>
            </a:r>
          </a:p>
          <a:p>
            <a:pPr marL="332613" indent="-332613" defTabSz="443484">
              <a:spcBef>
                <a:spcPts val="1100"/>
              </a:spcBef>
              <a:defRPr sz="1746"/>
            </a:pPr>
            <a:r>
              <a:t>Trust, but verify</a:t>
            </a:r>
          </a:p>
        </p:txBody>
      </p:sp>
      <p:pic>
        <p:nvPicPr>
          <p:cNvPr id="185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Why Education is an Attractive Targ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38911">
              <a:defRPr sz="3839"/>
            </a:lvl1pPr>
          </a:lstStyle>
          <a:p>
            <a:pPr/>
            <a:r>
              <a:t>Why Education is an Attractive Target</a:t>
            </a:r>
          </a:p>
        </p:txBody>
      </p:sp>
      <p:sp>
        <p:nvSpPr>
          <p:cNvPr id="190" name="Network bandwidth and availability…"/>
          <p:cNvSpPr txBox="1"/>
          <p:nvPr>
            <p:ph type="body" idx="1"/>
          </p:nvPr>
        </p:nvSpPr>
        <p:spPr>
          <a:xfrm>
            <a:off x="733470" y="1671094"/>
            <a:ext cx="8229601" cy="3515812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000"/>
            </a:pPr>
            <a:r>
              <a:t>Network bandwidth and availability</a:t>
            </a:r>
          </a:p>
          <a:p>
            <a:pPr marL="342900" indent="-342900">
              <a:defRPr sz="3000"/>
            </a:pPr>
            <a:r>
              <a:t>Rich in hardware infrastructure</a:t>
            </a:r>
          </a:p>
          <a:p>
            <a:pPr marL="342900" indent="-342900">
              <a:defRPr sz="3000"/>
            </a:pPr>
            <a:r>
              <a:t>Poor in human resources</a:t>
            </a:r>
          </a:p>
          <a:p>
            <a:pPr marL="342900" indent="-342900">
              <a:defRPr sz="3000"/>
            </a:pPr>
            <a:r>
              <a:t>Resistant to blacklisting</a:t>
            </a:r>
          </a:p>
          <a:p>
            <a:pPr marL="342900" indent="-342900">
              <a:defRPr sz="3000"/>
            </a:pPr>
            <a:r>
              <a:t>SEO reputation</a:t>
            </a:r>
          </a:p>
        </p:txBody>
      </p:sp>
      <p:pic>
        <p:nvPicPr>
          <p:cNvPr id="191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9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y Education is an Attractive Targ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38911">
              <a:defRPr sz="3839"/>
            </a:lvl1pPr>
          </a:lstStyle>
          <a:p>
            <a:pPr/>
            <a:r>
              <a:t>Why Education is an Attractive Target</a:t>
            </a:r>
          </a:p>
        </p:txBody>
      </p:sp>
      <p:sp>
        <p:nvSpPr>
          <p:cNvPr id="194" name="Personally Identifiable Information (PII) / Sensitive Personal Information (SPI)…"/>
          <p:cNvSpPr txBox="1"/>
          <p:nvPr>
            <p:ph type="body" idx="1"/>
          </p:nvPr>
        </p:nvSpPr>
        <p:spPr>
          <a:xfrm>
            <a:off x="698500" y="16383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Personally Identifiable Information (PII) / Sensitive Personal Information (SPI)</a:t>
            </a:r>
          </a:p>
          <a:p>
            <a:pPr>
              <a:defRPr sz="2800"/>
            </a:pPr>
            <a:r>
              <a:t>Protected Health Information (PHI)</a:t>
            </a:r>
          </a:p>
          <a:p>
            <a:pPr>
              <a:defRPr sz="2800"/>
            </a:pPr>
            <a:r>
              <a:t>Confidential Intellectual Property</a:t>
            </a:r>
          </a:p>
          <a:p>
            <a:pPr>
              <a:defRPr sz="2800"/>
            </a:pPr>
            <a:r>
              <a:t>Export Controlled Data</a:t>
            </a:r>
          </a:p>
          <a:p>
            <a:pPr>
              <a:defRPr sz="2800"/>
            </a:pPr>
            <a:r>
              <a:t>National Security Interest (NSI)</a:t>
            </a:r>
          </a:p>
        </p:txBody>
      </p:sp>
      <p:pic>
        <p:nvPicPr>
          <p:cNvPr id="19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9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sp>
        <p:nvSpPr>
          <p:cNvPr id="200" name="What…"/>
          <p:cNvSpPr txBox="1"/>
          <p:nvPr>
            <p:ph type="body" idx="1"/>
          </p:nvPr>
        </p:nvSpPr>
        <p:spPr>
          <a:xfrm>
            <a:off x="5715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What</a:t>
            </a:r>
          </a:p>
          <a:p>
            <a:pPr lvl="1">
              <a:buChar char="•"/>
              <a:defRPr sz="2900"/>
            </a:pPr>
            <a:r>
              <a:t>A snapshot of your</a:t>
            </a:r>
          </a:p>
          <a:p>
            <a:pPr lvl="2" marL="1257300" indent="-342900">
              <a:defRPr sz="2900"/>
            </a:pPr>
            <a:r>
              <a:t>the files that make up your site</a:t>
            </a:r>
          </a:p>
          <a:p>
            <a:pPr lvl="2" marL="1257300" indent="-342900">
              <a:defRPr sz="2900"/>
            </a:pPr>
            <a:r>
              <a:t>database</a:t>
            </a:r>
          </a:p>
          <a:p>
            <a:pPr>
              <a:defRPr sz="2900"/>
            </a:pPr>
            <a:r>
              <a:t>Why</a:t>
            </a:r>
          </a:p>
        </p:txBody>
      </p:sp>
      <p:pic>
        <p:nvPicPr>
          <p:cNvPr id="201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pic>
        <p:nvPicPr>
          <p:cNvPr id="206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73250" y="1638300"/>
            <a:ext cx="5397500" cy="3581400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doors dir="vert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What…"/>
          <p:cNvSpPr txBox="1"/>
          <p:nvPr/>
        </p:nvSpPr>
        <p:spPr>
          <a:xfrm>
            <a:off x="317500" y="1308100"/>
            <a:ext cx="8719295" cy="4392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198882" indent="-198882" defTabSz="265175">
              <a:spcBef>
                <a:spcPts val="600"/>
              </a:spcBef>
              <a:buSzPct val="100000"/>
              <a:buFont typeface="Arial"/>
              <a:buChar char="•"/>
              <a:defRPr sz="2784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What</a:t>
            </a:r>
          </a:p>
          <a:p>
            <a:pPr lvl="1" marL="464058" indent="-198882" defTabSz="265175">
              <a:spcBef>
                <a:spcPts val="600"/>
              </a:spcBef>
              <a:buSzPct val="100000"/>
              <a:buFont typeface="Arial"/>
              <a:buChar char="•"/>
              <a:defRPr sz="2784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A snapshot of your</a:t>
            </a:r>
          </a:p>
          <a:p>
            <a:pPr lvl="2" marL="729233" indent="-198881" defTabSz="265175">
              <a:spcBef>
                <a:spcPts val="600"/>
              </a:spcBef>
              <a:buSzPct val="100000"/>
              <a:buFont typeface="Arial"/>
              <a:buChar char="•"/>
              <a:defRPr sz="2784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 files that make up your site</a:t>
            </a:r>
          </a:p>
          <a:p>
            <a:pPr lvl="2" marL="912205" indent="-381853" defTabSz="265175">
              <a:spcBef>
                <a:spcPts val="600"/>
              </a:spcBef>
              <a:buSzPct val="100000"/>
              <a:buFont typeface="Arial"/>
              <a:buChar char="•"/>
              <a:defRPr sz="145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sz="2784"/>
              <a:t>database</a:t>
            </a:r>
            <a:br/>
            <a:br/>
            <a:br/>
            <a:br/>
            <a:br/>
            <a:br/>
            <a:br/>
            <a:br/>
            <a:br/>
            <a:br/>
            <a:br/>
          </a:p>
        </p:txBody>
      </p:sp>
      <p:sp>
        <p:nvSpPr>
          <p:cNvPr id="212" name="Addresses two types of threats:…"/>
          <p:cNvSpPr txBox="1"/>
          <p:nvPr>
            <p:ph type="body" idx="1"/>
          </p:nvPr>
        </p:nvSpPr>
        <p:spPr>
          <a:xfrm>
            <a:off x="444500" y="14478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18897" indent="-318897" defTabSz="425195">
              <a:spcBef>
                <a:spcPts val="1100"/>
              </a:spcBef>
              <a:defRPr sz="2232"/>
            </a:pPr>
            <a:br/>
            <a:br/>
            <a:br/>
            <a:br/>
          </a:p>
          <a:p>
            <a:pPr marL="318897" indent="-318897" defTabSz="425195">
              <a:spcBef>
                <a:spcPts val="1100"/>
              </a:spcBef>
              <a:defRPr sz="2511"/>
            </a:pPr>
            <a:r>
              <a:t>Addresses two types of threats:</a:t>
            </a:r>
          </a:p>
          <a:p>
            <a:pPr lvl="1" marL="744093" indent="-318897" defTabSz="425195">
              <a:spcBef>
                <a:spcPts val="1100"/>
              </a:spcBef>
              <a:buChar char="•"/>
              <a:defRPr sz="2511"/>
            </a:pPr>
            <a:r>
              <a:t>Data loss/damage</a:t>
            </a:r>
          </a:p>
          <a:p>
            <a:pPr lvl="1" marL="744093" indent="-318897" defTabSz="425195">
              <a:spcBef>
                <a:spcPts val="1100"/>
              </a:spcBef>
              <a:buChar char="•"/>
              <a:defRPr sz="2511"/>
            </a:pPr>
            <a:r>
              <a:t>Disruption in service/site downtime </a:t>
            </a:r>
          </a:p>
          <a:p>
            <a:pPr marL="318897" indent="-318897" defTabSz="425195">
              <a:spcBef>
                <a:spcPts val="1100"/>
              </a:spcBef>
              <a:defRPr sz="2511"/>
            </a:pPr>
            <a:r>
              <a:t>How does it reduce risk?</a:t>
            </a:r>
          </a:p>
          <a:p>
            <a:pPr lvl="1" marL="744093" indent="-318897" defTabSz="425195">
              <a:spcBef>
                <a:spcPts val="1100"/>
              </a:spcBef>
              <a:buChar char="•"/>
              <a:defRPr sz="2511"/>
            </a:pPr>
            <a:r>
              <a:t>Lowering Impact</a:t>
            </a:r>
          </a:p>
        </p:txBody>
      </p:sp>
      <p:sp>
        <p:nvSpPr>
          <p:cNvPr id="213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pic>
        <p:nvPicPr>
          <p:cNvPr id="214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Rectangle"/>
          <p:cNvSpPr/>
          <p:nvPr/>
        </p:nvSpPr>
        <p:spPr>
          <a:xfrm>
            <a:off x="181452" y="1636773"/>
            <a:ext cx="491468" cy="50958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1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1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Class="entr" nodeType="afterEffect" presetSubtype="16" presetID="23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1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Bonus points…"/>
          <p:cNvSpPr txBox="1"/>
          <p:nvPr>
            <p:ph type="body" idx="1"/>
          </p:nvPr>
        </p:nvSpPr>
        <p:spPr>
          <a:xfrm>
            <a:off x="444500" y="1612900"/>
            <a:ext cx="8229600" cy="4392613"/>
          </a:xfrm>
          <a:prstGeom prst="rect">
            <a:avLst/>
          </a:prstGeom>
        </p:spPr>
        <p:txBody>
          <a:bodyPr/>
          <a:lstStyle/>
          <a:p>
            <a:pPr marL="270710" indent="-270710">
              <a:buFontTx/>
              <a:defRPr sz="3700"/>
            </a:pPr>
            <a:r>
              <a:t>Bonus points</a:t>
            </a:r>
          </a:p>
          <a:p>
            <a:pPr lvl="1">
              <a:buChar char="•"/>
              <a:defRPr sz="3700"/>
            </a:pPr>
            <a:r>
              <a:t>How Often?</a:t>
            </a:r>
          </a:p>
          <a:p>
            <a:pPr lvl="1">
              <a:buChar char="•"/>
              <a:defRPr sz="3700"/>
            </a:pPr>
            <a:r>
              <a:t>What should you back up?</a:t>
            </a:r>
          </a:p>
          <a:p>
            <a:pPr lvl="1">
              <a:buChar char="•"/>
              <a:defRPr sz="3700"/>
            </a:pPr>
            <a:r>
              <a:t>Types of backups</a:t>
            </a:r>
          </a:p>
          <a:p>
            <a:pPr lvl="1">
              <a:buChar char="•"/>
              <a:defRPr sz="3700"/>
            </a:pPr>
            <a:r>
              <a:t>Protection of the backups</a:t>
            </a:r>
          </a:p>
        </p:txBody>
      </p:sp>
      <p:sp>
        <p:nvSpPr>
          <p:cNvPr id="218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pic>
        <p:nvPicPr>
          <p:cNvPr id="219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1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1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Class="entr" nodeType="afterEffect" presetSubtype="16" presetID="23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1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representation.m4v" descr="prepresentation.m4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566665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7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sp>
        <p:nvSpPr>
          <p:cNvPr id="222" name="How Often?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How Often?</a:t>
            </a:r>
          </a:p>
          <a:p>
            <a:pPr lvl="1">
              <a:buChar char="•"/>
            </a:pPr>
            <a:r>
              <a:t>Will depend on how much data you’re willing to lose or recreate</a:t>
            </a:r>
          </a:p>
          <a:p>
            <a:pPr lvl="1">
              <a:buChar char="•"/>
            </a:pPr>
            <a:r>
              <a:t>If unsure, start with daily backups and adjust from there</a:t>
            </a:r>
          </a:p>
          <a:p>
            <a:pPr/>
            <a:r>
              <a:t>What should you back up?</a:t>
            </a:r>
          </a:p>
          <a:p>
            <a:pPr lvl="1">
              <a:buChar char="•"/>
            </a:pPr>
            <a:r>
              <a:t>Ideally</a:t>
            </a:r>
          </a:p>
          <a:p>
            <a:pPr lvl="2" marL="1257300" indent="-342900"/>
            <a:r>
              <a:t>contents of the uploads directory</a:t>
            </a:r>
          </a:p>
          <a:p>
            <a:pPr lvl="2" marL="1257300" indent="-342900"/>
            <a:r>
              <a:t>database</a:t>
            </a:r>
          </a:p>
        </p:txBody>
      </p:sp>
      <p:pic>
        <p:nvPicPr>
          <p:cNvPr id="223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sp>
        <p:nvSpPr>
          <p:cNvPr id="226" name="How long should you keep a back up?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How long should you keep a back up?</a:t>
            </a:r>
          </a:p>
          <a:p>
            <a:pPr lvl="1">
              <a:buChar char="•"/>
            </a:pPr>
            <a:r>
              <a:t>Depends on how much data you’re willing to lose or recreate</a:t>
            </a:r>
          </a:p>
          <a:p>
            <a:pPr lvl="1">
              <a:buChar char="•"/>
            </a:pPr>
            <a:r>
              <a:t>Start with 3 months and adjust from there</a:t>
            </a:r>
          </a:p>
          <a:p>
            <a:pPr/>
            <a:r>
              <a:t>Backups should be in triplicate</a:t>
            </a:r>
          </a:p>
          <a:p>
            <a:pPr lvl="1">
              <a:buChar char="•"/>
            </a:pPr>
            <a:r>
              <a:t>Hot backup</a:t>
            </a:r>
          </a:p>
          <a:p>
            <a:pPr lvl="1">
              <a:buChar char="•"/>
            </a:pPr>
            <a:r>
              <a:t>Cold backup</a:t>
            </a:r>
          </a:p>
          <a:p>
            <a:pPr lvl="1">
              <a:buChar char="•"/>
            </a:pPr>
            <a:r>
              <a:t>Remote cold/long-term backup</a:t>
            </a:r>
          </a:p>
        </p:txBody>
      </p:sp>
      <p:pic>
        <p:nvPicPr>
          <p:cNvPr id="227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6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#1: Backu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#1: Backups</a:t>
            </a:r>
          </a:p>
        </p:txBody>
      </p:sp>
      <p:sp>
        <p:nvSpPr>
          <p:cNvPr id="230" name="Bonus points…"/>
          <p:cNvSpPr txBox="1"/>
          <p:nvPr>
            <p:ph type="body" sz="half" idx="1"/>
          </p:nvPr>
        </p:nvSpPr>
        <p:spPr>
          <a:xfrm>
            <a:off x="457200" y="1600200"/>
            <a:ext cx="4964708" cy="4392613"/>
          </a:xfrm>
          <a:prstGeom prst="rect">
            <a:avLst/>
          </a:prstGeom>
        </p:spPr>
        <p:txBody>
          <a:bodyPr/>
          <a:lstStyle/>
          <a:p>
            <a:pPr/>
            <a:r>
              <a:t>Bonus points</a:t>
            </a:r>
          </a:p>
          <a:p>
            <a:pPr lvl="1">
              <a:buChar char="•"/>
            </a:pPr>
            <a:r>
              <a:t>Protect your backups</a:t>
            </a:r>
          </a:p>
          <a:p>
            <a:pPr lvl="1">
              <a:buChar char="•"/>
            </a:pPr>
            <a:r>
              <a:t>Don’t keep your back ups in a publicly accessible area</a:t>
            </a:r>
          </a:p>
          <a:p>
            <a:pPr lvl="1">
              <a:buChar char="•"/>
            </a:pPr>
            <a:r>
              <a:t>Test your backups!</a:t>
            </a:r>
          </a:p>
        </p:txBody>
      </p:sp>
      <p:pic>
        <p:nvPicPr>
          <p:cNvPr id="231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images-0075.jpg" descr="images-0075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71080" y="1724563"/>
            <a:ext cx="3486840" cy="43926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#2: Keep WordPress Up-to-d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#2: Keep WordPress Up-to-date</a:t>
            </a:r>
          </a:p>
        </p:txBody>
      </p:sp>
      <p:sp>
        <p:nvSpPr>
          <p:cNvPr id="237" name="Why/How does it reduce risk?…"/>
          <p:cNvSpPr txBox="1"/>
          <p:nvPr>
            <p:ph type="body" idx="1"/>
          </p:nvPr>
        </p:nvSpPr>
        <p:spPr>
          <a:xfrm>
            <a:off x="457200" y="14986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2500"/>
            </a:pPr>
            <a:r>
              <a:t>Why/How does it reduce risk?</a:t>
            </a:r>
          </a:p>
          <a:p>
            <a:pPr lvl="1">
              <a:buChar char="•"/>
              <a:defRPr sz="2500"/>
            </a:pPr>
            <a:r>
              <a:t>Updates often address security issues</a:t>
            </a:r>
          </a:p>
          <a:p>
            <a:pPr lvl="1">
              <a:buChar char="•"/>
              <a:defRPr sz="2500"/>
            </a:pPr>
            <a:r>
              <a:t>Potentially removes an exploitable vulnerability</a:t>
            </a:r>
          </a:p>
          <a:p>
            <a:pPr marL="342900" indent="-342900">
              <a:defRPr sz="2500"/>
            </a:pPr>
            <a:r>
              <a:t>How</a:t>
            </a:r>
          </a:p>
          <a:p>
            <a:pPr lvl="1">
              <a:buChar char="•"/>
              <a:defRPr sz="2500"/>
            </a:pPr>
            <a:r>
              <a:t>Don’t turn off automatic minor updates*</a:t>
            </a:r>
          </a:p>
          <a:p>
            <a:pPr lvl="1">
              <a:buChar char="•"/>
              <a:defRPr sz="2500"/>
            </a:pPr>
            <a:r>
              <a:t>Upgrade and stay on the latest branch release*</a:t>
            </a:r>
          </a:p>
          <a:p>
            <a:pPr marL="342900" indent="-342900">
              <a:defRPr sz="2500"/>
            </a:pPr>
            <a:r>
              <a:t>Security principle : </a:t>
            </a:r>
            <a:r>
              <a:rPr i="1"/>
              <a:t>Don’t use components with known vulnerabilities</a:t>
            </a:r>
          </a:p>
        </p:txBody>
      </p:sp>
      <p:pic>
        <p:nvPicPr>
          <p:cNvPr id="238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* Where possible"/>
          <p:cNvSpPr txBox="1"/>
          <p:nvPr/>
        </p:nvSpPr>
        <p:spPr>
          <a:xfrm>
            <a:off x="7558616" y="6175375"/>
            <a:ext cx="1352146" cy="27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300">
                <a:solidFill>
                  <a:srgbClr val="FFFFFF"/>
                </a:solidFill>
              </a:defRPr>
            </a:lvl1pPr>
          </a:lstStyle>
          <a:p>
            <a:pPr/>
            <a:r>
              <a:t>* Where possible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7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44" name="What…"/>
          <p:cNvSpPr txBox="1"/>
          <p:nvPr>
            <p:ph type="body" idx="1"/>
          </p:nvPr>
        </p:nvSpPr>
        <p:spPr>
          <a:xfrm>
            <a:off x="457200" y="13970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What</a:t>
            </a:r>
          </a:p>
          <a:p>
            <a:pPr lvl="1">
              <a:buChar char="•"/>
              <a:defRPr sz="2600"/>
            </a:pPr>
            <a:r>
              <a:t>Use a password that is long and contains randomized alpha characters, numbers and special characters</a:t>
            </a:r>
          </a:p>
          <a:p>
            <a:pPr lvl="1">
              <a:buChar char="•"/>
              <a:defRPr sz="2600"/>
            </a:pPr>
            <a:r>
              <a:t>Does not contain common words in the dictionary</a:t>
            </a:r>
          </a:p>
          <a:p>
            <a:pPr>
              <a:defRPr sz="2600"/>
            </a:pPr>
            <a:r>
              <a:t>Why/How does it reduce risk?</a:t>
            </a:r>
          </a:p>
          <a:p>
            <a:pPr lvl="1">
              <a:buChar char="•"/>
              <a:defRPr sz="2600"/>
            </a:pPr>
            <a:r>
              <a:t>More difficult for attackers (threat agents) to guess, and, historically, brute force</a:t>
            </a:r>
          </a:p>
          <a:p>
            <a:pPr lvl="1">
              <a:buChar char="•"/>
              <a:defRPr sz="2600"/>
            </a:pPr>
            <a:r>
              <a:t>Prevent unauthorized access</a:t>
            </a:r>
          </a:p>
        </p:txBody>
      </p:sp>
      <p:pic>
        <p:nvPicPr>
          <p:cNvPr id="24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4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50" name="Even more important than complexity is length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Even more important than complexity is length</a:t>
            </a:r>
          </a:p>
        </p:txBody>
      </p:sp>
      <p:pic>
        <p:nvPicPr>
          <p:cNvPr id="251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Rounded Rectangle"/>
          <p:cNvSpPr/>
          <p:nvPr/>
        </p:nvSpPr>
        <p:spPr>
          <a:xfrm>
            <a:off x="1604254" y="2963127"/>
            <a:ext cx="5935492" cy="1666759"/>
          </a:xfrm>
          <a:prstGeom prst="roundRect">
            <a:avLst>
              <a:gd name="adj" fmla="val 11429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3 to 4 additional characters has the same entropy  (number of possible combinations) as passwords  using a more complex set of characters"/>
          <p:cNvSpPr txBox="1"/>
          <p:nvPr/>
        </p:nvSpPr>
        <p:spPr>
          <a:xfrm>
            <a:off x="2033021" y="3289446"/>
            <a:ext cx="5268623" cy="884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i="1"/>
            </a:pPr>
            <a:r>
              <a:t>3 to 4 additional characters has the same entropy </a:t>
            </a:r>
            <a:br/>
            <a:r>
              <a:t>(number of possible combinations) as passwords </a:t>
            </a:r>
            <a:br/>
            <a:r>
              <a:t>using a more complex set of characters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2" grpId="2"/>
      <p:bldP build="whole" bldLvl="1" animBg="1" rev="0" advAuto="0" spid="250" grpId="1"/>
      <p:bldP build="whole" bldLvl="1" animBg="1" rev="0" advAuto="0" spid="253" grpId="3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58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48675" y="1215014"/>
            <a:ext cx="5646650" cy="4585996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https://xkcd.com/936/"/>
          <p:cNvSpPr txBox="1"/>
          <p:nvPr/>
        </p:nvSpPr>
        <p:spPr>
          <a:xfrm>
            <a:off x="3439940" y="5937224"/>
            <a:ext cx="2264120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https://xkcd.com/936/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65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But wait!"/>
          <p:cNvSpPr txBox="1"/>
          <p:nvPr/>
        </p:nvSpPr>
        <p:spPr>
          <a:xfrm>
            <a:off x="3020858" y="2841600"/>
            <a:ext cx="3102284" cy="918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But wait!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6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69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hat if we COMBINE them?!"/>
          <p:cNvSpPr txBox="1"/>
          <p:nvPr/>
        </p:nvSpPr>
        <p:spPr>
          <a:xfrm>
            <a:off x="984545" y="3081062"/>
            <a:ext cx="7174910" cy="695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300">
                <a:solidFill>
                  <a:srgbClr val="FFFFFF"/>
                </a:solidFill>
              </a:defRPr>
            </a:lvl1pPr>
          </a:lstStyle>
          <a:p>
            <a:pPr/>
            <a:r>
              <a:t>What if we COMBINE them?!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1000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0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ounded Rectangle"/>
          <p:cNvSpPr/>
          <p:nvPr/>
        </p:nvSpPr>
        <p:spPr>
          <a:xfrm>
            <a:off x="263000" y="2871846"/>
            <a:ext cx="8618000" cy="1114308"/>
          </a:xfrm>
          <a:prstGeom prst="roundRect">
            <a:avLst>
              <a:gd name="adj" fmla="val 17096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3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74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MF&gt;E,D4,C!q^m,uSwVh.[2AD+JHsM^6}"/>
          <p:cNvSpPr txBox="1"/>
          <p:nvPr/>
        </p:nvSpPr>
        <p:spPr>
          <a:xfrm>
            <a:off x="366487" y="3124266"/>
            <a:ext cx="8639626" cy="609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700"/>
            </a:lvl1pPr>
          </a:lstStyle>
          <a:p>
            <a:pPr/>
            <a:r>
              <a:t>MF&gt;E,D4,C!q^m,uSwVh.[2AD+JHsM^6}</a:t>
            </a:r>
          </a:p>
        </p:txBody>
      </p:sp>
      <p:sp>
        <p:nvSpPr>
          <p:cNvPr id="276" name="Your new password!"/>
          <p:cNvSpPr txBox="1"/>
          <p:nvPr/>
        </p:nvSpPr>
        <p:spPr>
          <a:xfrm>
            <a:off x="2925373" y="1791261"/>
            <a:ext cx="3293255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Your new password!</a:t>
            </a:r>
          </a:p>
        </p:txBody>
      </p:sp>
      <p:sp>
        <p:nvSpPr>
          <p:cNvPr id="277" name="Assuming one hundred billion guesses per second will take 6.22 million trillion trillion trillion centuries to brute force"/>
          <p:cNvSpPr txBox="1"/>
          <p:nvPr/>
        </p:nvSpPr>
        <p:spPr>
          <a:xfrm>
            <a:off x="696030" y="4479431"/>
            <a:ext cx="7751941" cy="7676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300">
                <a:solidFill>
                  <a:srgbClr val="FFFFFF"/>
                </a:solidFill>
              </a:defRPr>
            </a:pPr>
            <a:r>
              <a:t>Assuming one hundred billion guesses per second will take</a:t>
            </a:r>
            <a:br/>
            <a:r>
              <a:t>6.22 million trillion trillion trillion centuries to brute force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5" grpId="1"/>
      <p:bldP build="whole" bldLvl="1" animBg="1" rev="0" advAuto="0" spid="277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32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Paul Gilzow"/>
          <p:cNvSpPr txBox="1"/>
          <p:nvPr/>
        </p:nvSpPr>
        <p:spPr>
          <a:xfrm>
            <a:off x="5432425" y="4752071"/>
            <a:ext cx="3343275" cy="1029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spcBef>
                <a:spcPts val="1200"/>
              </a:spcBef>
              <a:defRPr sz="2400">
                <a:solidFill>
                  <a:srgbClr val="F1B82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Paul Gilzow</a:t>
            </a:r>
          </a:p>
        </p:txBody>
      </p:sp>
      <p:sp>
        <p:nvSpPr>
          <p:cNvPr id="134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80" name="They need to be unique, for every account, on every site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They need to be unique, </a:t>
            </a:r>
            <a:r>
              <a:rPr b="1"/>
              <a:t>for every account, on every site</a:t>
            </a:r>
          </a:p>
          <a:p>
            <a:pPr lvl="1">
              <a:buChar char="•"/>
              <a:defRPr sz="2900"/>
            </a:pPr>
            <a:r>
              <a:t>As of 2017, 7 </a:t>
            </a:r>
            <a:r>
              <a:rPr b="1"/>
              <a:t>billion</a:t>
            </a:r>
            <a:r>
              <a:t> credentials have been leaked/exposed</a:t>
            </a:r>
          </a:p>
          <a:p>
            <a:pPr lvl="1">
              <a:buChar char="•"/>
              <a:defRPr sz="2900"/>
            </a:pPr>
            <a:r>
              <a:t>Credential stuffing</a:t>
            </a:r>
          </a:p>
        </p:txBody>
      </p:sp>
      <p:pic>
        <p:nvPicPr>
          <p:cNvPr id="281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8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0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pic>
        <p:nvPicPr>
          <p:cNvPr id="286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?fF*c,Xk&amp;B&lt;`WsCeeVLPNp{*/n5Nn4bC"/>
          <p:cNvSpPr txBox="1"/>
          <p:nvPr/>
        </p:nvSpPr>
        <p:spPr>
          <a:xfrm>
            <a:off x="856965" y="3199649"/>
            <a:ext cx="4150963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?fF*c,Xk&amp;B&lt;`WsCeeVLPNp{*/n5Nn4bC</a:t>
            </a:r>
          </a:p>
        </p:txBody>
      </p:sp>
      <p:sp>
        <p:nvSpPr>
          <p:cNvPr id="288" name="Ah=4Rp9gb{zb5qW!`:K;5=R6]nDXD'PM"/>
          <p:cNvSpPr txBox="1"/>
          <p:nvPr/>
        </p:nvSpPr>
        <p:spPr>
          <a:xfrm>
            <a:off x="2581649" y="2653760"/>
            <a:ext cx="413768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Ah=4Rp9gb{zb5qW!`:K;5=R6]nDXD'PM</a:t>
            </a:r>
          </a:p>
        </p:txBody>
      </p:sp>
      <p:sp>
        <p:nvSpPr>
          <p:cNvPr id="289" name="$;@(:B&amp;%hY^gt&amp;QHV7t.4}y2:nnED:fe"/>
          <p:cNvSpPr txBox="1"/>
          <p:nvPr/>
        </p:nvSpPr>
        <p:spPr>
          <a:xfrm>
            <a:off x="4490298" y="2085596"/>
            <a:ext cx="3557052" cy="313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/>
            <a:r>
              <a:t>$;@(:B&amp;%hY^gt&amp;QHV7t.4}y2:nnED:fe</a:t>
            </a:r>
          </a:p>
        </p:txBody>
      </p:sp>
      <p:sp>
        <p:nvSpPr>
          <p:cNvPr id="290" name="&quot;R=.b8q%P5(fR74cZd3n&lt;srtE?6c{X%`"/>
          <p:cNvSpPr txBox="1"/>
          <p:nvPr/>
        </p:nvSpPr>
        <p:spPr>
          <a:xfrm>
            <a:off x="371666" y="1643549"/>
            <a:ext cx="4675806" cy="387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>
                <a:solidFill>
                  <a:srgbClr val="FFFFFF"/>
                </a:solidFill>
              </a:defRPr>
            </a:lvl1pPr>
          </a:lstStyle>
          <a:p>
            <a:pPr/>
            <a:r>
              <a:t>"R=.b8q%P5(fR74cZd3n&lt;srtE?6c{X%`</a:t>
            </a:r>
          </a:p>
        </p:txBody>
      </p:sp>
      <p:sp>
        <p:nvSpPr>
          <p:cNvPr id="291" name="ZkD=w{)PKG`&lt;Z8*{)&amp;RdjV{$XZ#L:RnA"/>
          <p:cNvSpPr txBox="1"/>
          <p:nvPr/>
        </p:nvSpPr>
        <p:spPr>
          <a:xfrm>
            <a:off x="3277215" y="3745539"/>
            <a:ext cx="4080866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ZkD=w{)PKG`&lt;Z8*{)&amp;RdjV{$XZ#L:RnA</a:t>
            </a:r>
          </a:p>
        </p:txBody>
      </p:sp>
      <p:sp>
        <p:nvSpPr>
          <p:cNvPr id="292" name="7E?#!+5+b){CyM,p@r.U;WW6sFM%%5j&quot;"/>
          <p:cNvSpPr txBox="1"/>
          <p:nvPr/>
        </p:nvSpPr>
        <p:spPr>
          <a:xfrm>
            <a:off x="228274" y="4350972"/>
            <a:ext cx="429205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7E?#!+5+b){CyM,p@r.U;WW6sFM%%5j"</a:t>
            </a:r>
          </a:p>
        </p:txBody>
      </p:sp>
      <p:sp>
        <p:nvSpPr>
          <p:cNvPr id="293" name="b-46dy+=V-_Vu-8tU=k.*]Ne%/5k2D#e"/>
          <p:cNvSpPr txBox="1"/>
          <p:nvPr/>
        </p:nvSpPr>
        <p:spPr>
          <a:xfrm>
            <a:off x="3491534" y="4811876"/>
            <a:ext cx="3926940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b-46dy+=V-_Vu-8tU=k.*]Ne%/5k2D#e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32" presetID="23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100"/>
                            </p:stCondLst>
                            <p:childTnLst>
                              <p:par>
                                <p:cTn id="15" presetClass="entr" nodeType="afterEffect" presetSubtype="32" presetID="23" grpId="3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Class="entr" nodeType="afterEffect" presetSubtype="32" presetID="23" grpId="4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300"/>
                            </p:stCondLst>
                            <p:childTnLst>
                              <p:par>
                                <p:cTn id="25" presetClass="entr" nodeType="afterEffect" presetSubtype="32" presetID="23" grpId="5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400"/>
                            </p:stCondLst>
                            <p:childTnLst>
                              <p:par>
                                <p:cTn id="30" presetClass="entr" nodeType="afterEffect" presetSubtype="32" presetID="23" grpId="6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500"/>
                            </p:stCondLst>
                            <p:childTnLst>
                              <p:par>
                                <p:cTn id="35" presetClass="entr" nodeType="afterEffect" presetID="10" grpId="7" fill="hold">
                                  <p:stCondLst>
                                    <p:cond delay="1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7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7" grpId="4"/>
      <p:bldP build="whole" bldLvl="1" animBg="1" rev="0" advAuto="0" spid="289" grpId="2"/>
      <p:bldP build="whole" bldLvl="1" animBg="1" rev="0" advAuto="0" spid="291" grpId="5"/>
      <p:bldP build="whole" bldLvl="1" animBg="1" rev="0" advAuto="0" spid="288" grpId="3"/>
      <p:bldP build="whole" bldLvl="1" animBg="1" rev="0" advAuto="0" spid="292" grpId="6"/>
      <p:bldP build="whole" bldLvl="1" animBg="1" rev="0" advAuto="0" spid="293" grpId="7"/>
      <p:bldP build="whole" bldLvl="1" animBg="1" rev="0" advAuto="0" spid="290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#3: Strong Passwo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#3: Strong Passwords</a:t>
            </a:r>
          </a:p>
        </p:txBody>
      </p:sp>
      <p:sp>
        <p:nvSpPr>
          <p:cNvPr id="296" name="Use a password manager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Use a password manager</a:t>
            </a:r>
          </a:p>
          <a:p>
            <a:pPr/>
            <a:r>
              <a:t>No, really: use a password manager</a:t>
            </a:r>
          </a:p>
          <a:p>
            <a:pPr/>
            <a:r>
              <a:t>Enforce strong, unique passwords for </a:t>
            </a:r>
            <a:r>
              <a:rPr b="1"/>
              <a:t>everyone</a:t>
            </a:r>
            <a:endParaRPr b="1"/>
          </a:p>
          <a:p>
            <a:pPr lvl="1">
              <a:buChar char="•"/>
            </a:pPr>
            <a:r>
              <a:t>Integrate with your institution’s single-sign-on system</a:t>
            </a:r>
          </a:p>
          <a:p>
            <a:pPr/>
            <a:r>
              <a:t>Use a strong, </a:t>
            </a:r>
            <a:r>
              <a:rPr i="1"/>
              <a:t>unique, </a:t>
            </a:r>
            <a:r>
              <a:t>and </a:t>
            </a:r>
            <a:r>
              <a:rPr b="1"/>
              <a:t>long</a:t>
            </a:r>
            <a:r>
              <a:t> password </a:t>
            </a:r>
            <a:r>
              <a:rPr b="1"/>
              <a:t>everywhere</a:t>
            </a:r>
            <a:r>
              <a:t>, not just in WordPress</a:t>
            </a:r>
          </a:p>
        </p:txBody>
      </p:sp>
      <p:pic>
        <p:nvPicPr>
          <p:cNvPr id="297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6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#3: Keep Themes/Plugins Up-to-d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43484">
              <a:defRPr sz="3880"/>
            </a:lvl1pPr>
          </a:lstStyle>
          <a:p>
            <a:pPr/>
            <a:r>
              <a:t>#3: Keep Themes/Plugins Up-to-date</a:t>
            </a:r>
          </a:p>
        </p:txBody>
      </p:sp>
      <p:sp>
        <p:nvSpPr>
          <p:cNvPr id="302" name="Why/How does it reduce risk?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Similar to WordPress core updates, plugin and theme updates can also contain security fixes, removing potential vulnerabilities</a:t>
            </a:r>
          </a:p>
          <a:p>
            <a:pPr/>
            <a:r>
              <a:t>Bonus points</a:t>
            </a:r>
          </a:p>
          <a:p>
            <a:pPr lvl="1">
              <a:buChar char="•"/>
            </a:pPr>
            <a:r>
              <a:t>Know what you have installed and </a:t>
            </a:r>
            <a:r>
              <a:rPr b="1"/>
              <a:t>why</a:t>
            </a:r>
            <a:r>
              <a:t> you have it installed</a:t>
            </a:r>
          </a:p>
          <a:p>
            <a:pPr lvl="1">
              <a:buChar char="•"/>
            </a:pPr>
            <a:r>
              <a:t>Remove those that are no longer in use (#6t)</a:t>
            </a:r>
          </a:p>
          <a:p>
            <a:pPr lvl="1">
              <a:buChar char="•"/>
            </a:pPr>
            <a:r>
              <a:t>Limit your plugin/theme use (#13t)</a:t>
            </a:r>
          </a:p>
        </p:txBody>
      </p:sp>
      <p:pic>
        <p:nvPicPr>
          <p:cNvPr id="303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0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#4: Hosting Provid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#4: Hosting Provider</a:t>
            </a:r>
          </a:p>
        </p:txBody>
      </p:sp>
      <p:pic>
        <p:nvPicPr>
          <p:cNvPr id="308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Rounded Rectangle"/>
          <p:cNvSpPr/>
          <p:nvPr/>
        </p:nvSpPr>
        <p:spPr>
          <a:xfrm>
            <a:off x="1604254" y="2595621"/>
            <a:ext cx="5935492" cy="1666759"/>
          </a:xfrm>
          <a:prstGeom prst="roundRect">
            <a:avLst>
              <a:gd name="adj" fmla="val 11429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0" name="If WordPress is the brain, and your content the heart and soul of your site…"/>
          <p:cNvSpPr txBox="1"/>
          <p:nvPr/>
        </p:nvSpPr>
        <p:spPr>
          <a:xfrm>
            <a:off x="2033021" y="2921940"/>
            <a:ext cx="5268623" cy="884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i="1"/>
            </a:pPr>
            <a:r>
              <a:t>If WordPress is the brain, and your content the heart and soul of your site…</a:t>
            </a:r>
            <a:br/>
          </a:p>
        </p:txBody>
      </p:sp>
      <p:sp>
        <p:nvSpPr>
          <p:cNvPr id="311" name="…the hosting provider is the rest of the body"/>
          <p:cNvSpPr txBox="1"/>
          <p:nvPr/>
        </p:nvSpPr>
        <p:spPr>
          <a:xfrm>
            <a:off x="2546605" y="3559262"/>
            <a:ext cx="4739368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i="1"/>
            </a:lvl1pPr>
          </a:lstStyle>
          <a:p>
            <a:pPr/>
            <a:r>
              <a:t>…the hosting provider is the rest of the body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#4: Hosting Provid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#4: Hosting Provider</a:t>
            </a:r>
          </a:p>
        </p:txBody>
      </p:sp>
      <p:sp>
        <p:nvSpPr>
          <p:cNvPr id="314" name="Why…"/>
          <p:cNvSpPr txBox="1"/>
          <p:nvPr>
            <p:ph type="body" idx="1"/>
          </p:nvPr>
        </p:nvSpPr>
        <p:spPr>
          <a:xfrm>
            <a:off x="457200" y="1422400"/>
            <a:ext cx="8229600" cy="4392613"/>
          </a:xfrm>
          <a:prstGeom prst="rect">
            <a:avLst/>
          </a:prstGeom>
        </p:spPr>
        <p:txBody>
          <a:bodyPr/>
          <a:lstStyle/>
          <a:p>
            <a:pPr marL="267461" indent="-267461" defTabSz="356615">
              <a:spcBef>
                <a:spcPts val="900"/>
              </a:spcBef>
              <a:defRPr sz="1871"/>
            </a:pPr>
            <a:r>
              <a:t>Why</a:t>
            </a:r>
          </a:p>
          <a:p>
            <a:pPr lvl="1" marL="624077" indent="-267461" defTabSz="356615">
              <a:spcBef>
                <a:spcPts val="900"/>
              </a:spcBef>
              <a:buChar char="•"/>
              <a:defRPr sz="1871"/>
            </a:pPr>
            <a:r>
              <a:t>Doesn’t matter how well you’ve secured WordPress, if the host is compromised</a:t>
            </a:r>
          </a:p>
          <a:p>
            <a:pPr lvl="1" marL="624077" indent="-267461" defTabSz="356615">
              <a:spcBef>
                <a:spcPts val="900"/>
              </a:spcBef>
              <a:buChar char="•"/>
              <a:defRPr sz="1871"/>
            </a:pPr>
            <a:r>
              <a:t>Remains one of the top vectors for compromised sites</a:t>
            </a:r>
          </a:p>
          <a:p>
            <a:pPr marL="267461" indent="-267461" defTabSz="356615">
              <a:spcBef>
                <a:spcPts val="900"/>
              </a:spcBef>
              <a:defRPr sz="1871"/>
            </a:pPr>
            <a:r>
              <a:t>Security principles : </a:t>
            </a:r>
          </a:p>
          <a:p>
            <a:pPr lvl="1" marL="579500" indent="-222884" defTabSz="356615">
              <a:spcBef>
                <a:spcPts val="900"/>
              </a:spcBef>
              <a:buChar char="•"/>
              <a:defRPr sz="1871"/>
            </a:pPr>
            <a:r>
              <a:rPr i="1" sz="1560"/>
              <a:t>Don’t use components with known vulnerabilities</a:t>
            </a:r>
            <a:endParaRPr i="1" sz="1560"/>
          </a:p>
          <a:p>
            <a:pPr lvl="1" marL="579500" indent="-222884" defTabSz="356615">
              <a:spcBef>
                <a:spcPts val="900"/>
              </a:spcBef>
              <a:buChar char="•"/>
              <a:defRPr sz="1871"/>
            </a:pPr>
            <a:r>
              <a:rPr i="1" sz="1560"/>
              <a:t>Establish Secure Defaults / Fail safely</a:t>
            </a:r>
            <a:endParaRPr i="1" sz="1560"/>
          </a:p>
          <a:p>
            <a:pPr lvl="1" marL="579500" indent="-222884" defTabSz="356615">
              <a:spcBef>
                <a:spcPts val="900"/>
              </a:spcBef>
              <a:buChar char="•"/>
              <a:defRPr sz="1871"/>
            </a:pPr>
            <a:r>
              <a:rPr i="1" sz="1560"/>
              <a:t>Separation of Duties/Segmentation</a:t>
            </a:r>
          </a:p>
          <a:p>
            <a:pPr marL="267461" indent="-267461" defTabSz="356615">
              <a:spcBef>
                <a:spcPts val="900"/>
              </a:spcBef>
              <a:defRPr sz="1871"/>
            </a:pPr>
            <a:r>
              <a:t>Bonus points</a:t>
            </a:r>
          </a:p>
          <a:p>
            <a:pPr lvl="1" marL="624077" indent="-267461" defTabSz="356615">
              <a:spcBef>
                <a:spcPts val="900"/>
              </a:spcBef>
              <a:buChar char="•"/>
              <a:defRPr sz="1871"/>
            </a:pPr>
            <a:r>
              <a:t>Know what your host is running and what versions they have installed</a:t>
            </a:r>
          </a:p>
          <a:p>
            <a:pPr lvl="1" marL="624077" indent="-267461" defTabSz="356615">
              <a:spcBef>
                <a:spcPts val="900"/>
              </a:spcBef>
              <a:buChar char="•"/>
              <a:defRPr sz="1871"/>
            </a:pPr>
            <a:r>
              <a:t>Engage with the team responsible for hosting and work with them to keep the stack up-to-date</a:t>
            </a:r>
          </a:p>
        </p:txBody>
      </p:sp>
      <p:pic>
        <p:nvPicPr>
          <p:cNvPr id="31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3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3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" dur="1000"/>
                                        <p:tgtEl>
                                          <p:spTgt spid="3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4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#5: Limit Login Attemp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#5: Limit Login Attempts</a:t>
            </a:r>
          </a:p>
        </p:txBody>
      </p:sp>
      <p:sp>
        <p:nvSpPr>
          <p:cNvPr id="320" name="What…"/>
          <p:cNvSpPr txBox="1"/>
          <p:nvPr>
            <p:ph type="body" idx="1"/>
          </p:nvPr>
        </p:nvSpPr>
        <p:spPr>
          <a:xfrm>
            <a:off x="457200" y="13970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Locks an account or blocks an IP address after so many failed attempts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Threat is unauthorized access</a:t>
            </a:r>
          </a:p>
          <a:p>
            <a:pPr lvl="1">
              <a:buChar char="•"/>
            </a:pPr>
            <a:r>
              <a:t>Vulnerability is a weak/common password</a:t>
            </a:r>
          </a:p>
          <a:p>
            <a:pPr lvl="1">
              <a:buChar char="•"/>
            </a:pPr>
            <a:r>
              <a:t>Reduces the ability of the threat agent to exploit the vulnerability</a:t>
            </a:r>
          </a:p>
          <a:p>
            <a:pPr lvl="1">
              <a:buChar char="•"/>
            </a:pPr>
            <a:r>
              <a:t>Security principle: </a:t>
            </a:r>
            <a:r>
              <a:rPr i="1"/>
              <a:t>Minimize the attack surface</a:t>
            </a:r>
          </a:p>
        </p:txBody>
      </p:sp>
      <p:pic>
        <p:nvPicPr>
          <p:cNvPr id="321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2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0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What is “Attack Surface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“Attack Surface”?</a:t>
            </a:r>
          </a:p>
        </p:txBody>
      </p:sp>
      <p:sp>
        <p:nvSpPr>
          <p:cNvPr id="326" name="The sum of all paths for data/commands into and out of the application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2300"/>
            </a:pPr>
            <a:r>
              <a:t>The sum of all paths for data/commands into and out of the application</a:t>
            </a:r>
          </a:p>
          <a:p>
            <a:pPr>
              <a:defRPr sz="2300"/>
            </a:pPr>
            <a:r>
              <a:t>Plus all of the code that protects those paths</a:t>
            </a:r>
          </a:p>
          <a:p>
            <a:pPr>
              <a:defRPr sz="2300"/>
            </a:pPr>
            <a:r>
              <a:t>Plus all of the data used in the application</a:t>
            </a:r>
          </a:p>
          <a:p>
            <a:pPr>
              <a:defRPr sz="2300"/>
            </a:pPr>
            <a:r>
              <a:t>Plus all of the code that protects this data</a:t>
            </a:r>
          </a:p>
        </p:txBody>
      </p:sp>
      <p:pic>
        <p:nvPicPr>
          <p:cNvPr id="327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26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What is “Attack Surface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“Attack Surface”?</a:t>
            </a:r>
          </a:p>
        </p:txBody>
      </p:sp>
      <p:pic>
        <p:nvPicPr>
          <p:cNvPr id="330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4748" y="1230803"/>
            <a:ext cx="7034504" cy="4686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What…"/>
          <p:cNvSpPr txBox="1"/>
          <p:nvPr/>
        </p:nvSpPr>
        <p:spPr>
          <a:xfrm>
            <a:off x="457200" y="1371600"/>
            <a:ext cx="8377933" cy="4392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22325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What</a:t>
            </a:r>
          </a:p>
          <a:p>
            <a:pPr lvl="1" marL="752094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Locks an account or blocks an IP address after so many failed attempts</a:t>
            </a:r>
          </a:p>
          <a:p>
            <a:pPr marL="322325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Why/How does it reduce risk?</a:t>
            </a:r>
          </a:p>
          <a:p>
            <a:pPr lvl="1" marL="752094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latin typeface="+mj-lt"/>
                <a:ea typeface="+mj-ea"/>
                <a:cs typeface="+mj-cs"/>
                <a:sym typeface="Helvetica"/>
              </a:defRPr>
            </a:pPr>
            <a:r>
              <a:t>Slows down an attacker from brute forcing/credential stuffing</a:t>
            </a:r>
          </a:p>
          <a:p>
            <a:pPr lvl="1" marL="752094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latin typeface="+mj-lt"/>
                <a:ea typeface="+mj-ea"/>
                <a:cs typeface="+mj-cs"/>
                <a:sym typeface="Helvetica"/>
              </a:defRPr>
            </a:pPr>
            <a:r>
              <a:t>Frees up your site resources</a:t>
            </a:r>
          </a:p>
          <a:p>
            <a:pPr marL="322325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latin typeface="+mj-lt"/>
                <a:ea typeface="+mj-ea"/>
                <a:cs typeface="+mj-cs"/>
                <a:sym typeface="Helvetica"/>
              </a:defRPr>
            </a:pPr>
            <a:r>
              <a:t>Bonus steps</a:t>
            </a:r>
          </a:p>
          <a:p>
            <a:pPr lvl="1" marL="752094" indent="-322325" defTabSz="429768">
              <a:spcBef>
                <a:spcPts val="1100"/>
              </a:spcBef>
              <a:buSzPct val="100000"/>
              <a:buFont typeface="Arial"/>
              <a:buChar char="•"/>
              <a:defRPr sz="2256">
                <a:latin typeface="+mj-lt"/>
                <a:ea typeface="+mj-ea"/>
                <a:cs typeface="+mj-cs"/>
                <a:sym typeface="Helvetica"/>
              </a:defRPr>
            </a:pPr>
            <a:r>
              <a:t>Ensure the plugin you’re using takes into account XMLRPC</a:t>
            </a:r>
          </a:p>
        </p:txBody>
      </p:sp>
      <p:sp>
        <p:nvSpPr>
          <p:cNvPr id="334" name="Slows down an attacker from brute forcing/credential stuffing…"/>
          <p:cNvSpPr txBox="1"/>
          <p:nvPr>
            <p:ph type="body" idx="1"/>
          </p:nvPr>
        </p:nvSpPr>
        <p:spPr>
          <a:xfrm>
            <a:off x="457200" y="14986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</a:p>
          <a:p>
            <a:pPr>
              <a:defRPr>
                <a:solidFill>
                  <a:srgbClr val="000000"/>
                </a:solidFill>
              </a:defRPr>
            </a:pPr>
          </a:p>
          <a:p>
            <a:pPr>
              <a:defRPr>
                <a:solidFill>
                  <a:srgbClr val="000000"/>
                </a:solidFill>
              </a:defRPr>
            </a:pPr>
          </a:p>
          <a:p>
            <a:pPr lvl="1">
              <a:buChar char="•"/>
            </a:pPr>
            <a:r>
              <a:t>Slows down an attacker from brute forcing/credential stuffing</a:t>
            </a:r>
          </a:p>
          <a:p>
            <a:pPr lvl="1">
              <a:buChar char="•"/>
            </a:pPr>
            <a:r>
              <a:t>Frees up your site resources</a:t>
            </a:r>
          </a:p>
          <a:p>
            <a:pPr/>
            <a:r>
              <a:t>Bonus points</a:t>
            </a:r>
          </a:p>
          <a:p>
            <a:pPr lvl="1">
              <a:buChar char="•"/>
            </a:pPr>
            <a:r>
              <a:t>Ensure the method you’re using takes into account XMLRPC</a:t>
            </a:r>
          </a:p>
        </p:txBody>
      </p:sp>
      <p:sp>
        <p:nvSpPr>
          <p:cNvPr id="335" name="#5: Limit Login Attemp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#5: Limit Login Attempts</a:t>
            </a:r>
          </a:p>
        </p:txBody>
      </p:sp>
      <p:pic>
        <p:nvPicPr>
          <p:cNvPr id="336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37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  <p:sp>
        <p:nvSpPr>
          <p:cNvPr id="139" name="Make sure to submit questions during this presentation via Twitter. Use the hashtag #WPCampus and @gilzow (me). You’ll earn points toward the conference game for each question you submit!"/>
          <p:cNvSpPr txBox="1"/>
          <p:nvPr/>
        </p:nvSpPr>
        <p:spPr>
          <a:xfrm>
            <a:off x="1874694" y="3207217"/>
            <a:ext cx="5394612" cy="173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Make sure to submit questions during this presentation via Twitter. Use the hashtag #WPCampus and @gilzow (me). You’ll earn points toward the conference game for each question you submit!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#5: Default Credent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#5: Default Credentials</a:t>
            </a:r>
          </a:p>
        </p:txBody>
      </p:sp>
      <p:sp>
        <p:nvSpPr>
          <p:cNvPr id="339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Remove or rename the default “admin” account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In automated attacks, attackers will typically start with the admin account</a:t>
            </a:r>
          </a:p>
          <a:p>
            <a:pPr/>
            <a:r>
              <a:t>Bonus points</a:t>
            </a:r>
          </a:p>
          <a:p>
            <a:pPr lvl="1">
              <a:buChar char="•"/>
            </a:pPr>
            <a:r>
              <a:t>Remove account enumeration</a:t>
            </a:r>
          </a:p>
        </p:txBody>
      </p:sp>
      <p:pic>
        <p:nvPicPr>
          <p:cNvPr id="34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9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#6: Two/Multi-Factor Authent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#6: Two/Multi-Factor Authentication</a:t>
            </a:r>
          </a:p>
        </p:txBody>
      </p:sp>
      <p:sp>
        <p:nvSpPr>
          <p:cNvPr id="345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Adds a secondary (or multiple) step that must be completed in order to authenticate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Adds an extra layer of defense against authentication attacks</a:t>
            </a:r>
          </a:p>
          <a:p>
            <a:pPr lvl="1">
              <a:buChar char="•"/>
            </a:pPr>
            <a:r>
              <a:t>Security principle: </a:t>
            </a:r>
            <a:r>
              <a:rPr i="1"/>
              <a:t>Defense-in-depth</a:t>
            </a:r>
          </a:p>
        </p:txBody>
      </p:sp>
      <p:pic>
        <p:nvPicPr>
          <p:cNvPr id="346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4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45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Defense-in-Dep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Defense-in-Depth</a:t>
            </a:r>
          </a:p>
        </p:txBody>
      </p:sp>
      <p:pic>
        <p:nvPicPr>
          <p:cNvPr id="351" name="machinegun4.gif" descr="machinegun4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311" y="137159"/>
            <a:ext cx="8229601" cy="6583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#6: File/Directory Permis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#6: File/Directory Permissions</a:t>
            </a:r>
          </a:p>
        </p:txBody>
      </p:sp>
      <p:sp>
        <p:nvSpPr>
          <p:cNvPr id="354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Ensure that files and directories are set to the lowest access necessary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Improper permissions allow an attacker to access restricted files or directories and potentially modify or delete their contents</a:t>
            </a:r>
          </a:p>
          <a:p>
            <a:pPr/>
            <a:r>
              <a:t>Security principle : </a:t>
            </a:r>
            <a:r>
              <a:rPr i="1" sz="2500"/>
              <a:t>least privilege</a:t>
            </a:r>
          </a:p>
        </p:txBody>
      </p:sp>
      <p:pic>
        <p:nvPicPr>
          <p:cNvPr id="35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5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54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rinciple of Least Privile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Principle of Least Privilege</a:t>
            </a:r>
          </a:p>
        </p:txBody>
      </p:sp>
      <p:sp>
        <p:nvSpPr>
          <p:cNvPr id="360" name="Grant necessary permissions required to perform the intended activit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900"/>
            </a:pPr>
            <a:r>
              <a:t>Grant necessary permissions required to perform the intended activities </a:t>
            </a:r>
          </a:p>
          <a:p>
            <a:pPr>
              <a:defRPr sz="2900"/>
            </a:pPr>
            <a:r>
              <a:t>For a limited time </a:t>
            </a:r>
          </a:p>
          <a:p>
            <a:pPr>
              <a:defRPr sz="2900"/>
            </a:pPr>
            <a:r>
              <a:t>But with the </a:t>
            </a:r>
            <a:r>
              <a:rPr i="1"/>
              <a:t>minimum</a:t>
            </a:r>
            <a:r>
              <a:t> rights required for the task(s)</a:t>
            </a:r>
          </a:p>
          <a:p>
            <a:pPr>
              <a:defRPr sz="2900"/>
            </a:pPr>
            <a:r>
              <a:t>Removing permissions when no longer needed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0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#6: File/Directory Permis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#6: File/Directory Permissions</a:t>
            </a:r>
          </a:p>
        </p:txBody>
      </p:sp>
      <p:sp>
        <p:nvSpPr>
          <p:cNvPr id="365" name="Bonus points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Bonus points</a:t>
            </a:r>
          </a:p>
          <a:p>
            <a:pPr lvl="1">
              <a:buChar char="•"/>
            </a:pPr>
            <a:r>
              <a:t>Lock down all area of WordPress to read-only except for those areas that specifically require the ability to write</a:t>
            </a:r>
          </a:p>
          <a:p>
            <a:pPr lvl="1">
              <a:buChar char="•"/>
            </a:pPr>
            <a:r>
              <a:t>Ideally, only the wp-content/uploads directory is writable, and then only writeable by the php process</a:t>
            </a:r>
          </a:p>
          <a:p>
            <a:pPr lvl="1">
              <a:buChar char="•"/>
            </a:pPr>
            <a:r>
              <a:t>If your environment allows it, set files to only readable (0400) by the owner of the process that php runs under</a:t>
            </a:r>
          </a:p>
        </p:txBody>
      </p:sp>
      <p:pic>
        <p:nvPicPr>
          <p:cNvPr id="366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6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5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#6:Remove Unused Themes/Plugins/Us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300"/>
            </a:lvl1pPr>
          </a:lstStyle>
          <a:p>
            <a:pPr/>
            <a:r>
              <a:t>#6:Remove Unused Themes/Plugins/Users</a:t>
            </a:r>
          </a:p>
        </p:txBody>
      </p:sp>
      <p:sp>
        <p:nvSpPr>
          <p:cNvPr id="369" name="What…"/>
          <p:cNvSpPr txBox="1"/>
          <p:nvPr>
            <p:ph type="body" sz="half" idx="1"/>
          </p:nvPr>
        </p:nvSpPr>
        <p:spPr>
          <a:xfrm>
            <a:off x="457200" y="1600200"/>
            <a:ext cx="4278118" cy="4392613"/>
          </a:xfrm>
          <a:prstGeom prst="rect">
            <a:avLst/>
          </a:prstGeom>
        </p:spPr>
        <p:txBody>
          <a:bodyPr/>
          <a:lstStyle/>
          <a:p>
            <a:pPr marL="250317" indent="-250317" defTabSz="333756">
              <a:spcBef>
                <a:spcPts val="800"/>
              </a:spcBef>
              <a:defRPr sz="1752"/>
            </a:pPr>
            <a:r>
              <a:t>What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Remove everything that isn’t in active use</a:t>
            </a:r>
          </a:p>
          <a:p>
            <a:pPr marL="250317" indent="-250317" defTabSz="333756">
              <a:spcBef>
                <a:spcPts val="800"/>
              </a:spcBef>
              <a:defRPr sz="1752"/>
            </a:pPr>
            <a:r>
              <a:t>Why/How does it reduce risk?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Even if a plugin/theme is disabled, the files are still there and are publicly accessible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A non-active user is one more account that can be compromised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Removes potential vulnerabilities</a:t>
            </a:r>
          </a:p>
          <a:p>
            <a:pPr marL="250317" indent="-250317" defTabSz="333756">
              <a:spcBef>
                <a:spcPts val="800"/>
              </a:spcBef>
              <a:defRPr sz="1752"/>
            </a:pPr>
            <a:r>
              <a:t>Bonus points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Make plugin, theme and user audits a routine</a:t>
            </a:r>
          </a:p>
        </p:txBody>
      </p:sp>
      <p:pic>
        <p:nvPicPr>
          <p:cNvPr id="370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371" name="images-0136.jpg" descr="images-0136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31649" y="1499133"/>
            <a:ext cx="3598952" cy="45947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6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9" grpId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#7: Protect WP-Config.ph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#7: Protect WP-Config.php</a:t>
            </a:r>
          </a:p>
        </p:txBody>
      </p:sp>
      <p:sp>
        <p:nvSpPr>
          <p:cNvPr id="376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22325" indent="-322325" defTabSz="429768">
              <a:spcBef>
                <a:spcPts val="1100"/>
              </a:spcBef>
              <a:defRPr sz="2256"/>
            </a:pPr>
            <a:r>
              <a:t>What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Add rules to prevent direct access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move the file somewhere not publicly accessible</a:t>
            </a:r>
          </a:p>
          <a:p>
            <a:pPr marL="322325" indent="-322325" defTabSz="429768">
              <a:spcBef>
                <a:spcPts val="1100"/>
              </a:spcBef>
              <a:defRPr sz="2256"/>
            </a:pPr>
            <a:r>
              <a:t>Why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Contains your database credentials and salts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Prevents accidental exposure of those assets</a:t>
            </a:r>
          </a:p>
          <a:p>
            <a:pPr marL="322325" indent="-322325" defTabSz="429768">
              <a:spcBef>
                <a:spcPts val="1100"/>
              </a:spcBef>
              <a:defRPr sz="2256"/>
            </a:pPr>
            <a:r>
              <a:t>Bonus points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Set file permissions to 0400*</a:t>
            </a:r>
          </a:p>
          <a:p>
            <a:pPr lvl="1" marL="752094" indent="-322325" defTabSz="429768">
              <a:spcBef>
                <a:spcPts val="1100"/>
              </a:spcBef>
              <a:buChar char="•"/>
              <a:defRPr sz="2256"/>
            </a:pPr>
            <a:r>
              <a:t>See #4 Hosting Provider</a:t>
            </a:r>
          </a:p>
        </p:txBody>
      </p:sp>
      <p:pic>
        <p:nvPicPr>
          <p:cNvPr id="377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7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3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76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#7: Protect/Limit Access to Login/Admin Are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100"/>
            </a:lvl1pPr>
          </a:lstStyle>
          <a:p>
            <a:pPr/>
            <a:r>
              <a:t>#7: Protect/Limit Access to Login/Admin Areas</a:t>
            </a:r>
          </a:p>
        </p:txBody>
      </p:sp>
      <p:sp>
        <p:nvSpPr>
          <p:cNvPr id="382" name="What…"/>
          <p:cNvSpPr txBox="1"/>
          <p:nvPr>
            <p:ph type="body" idx="1"/>
          </p:nvPr>
        </p:nvSpPr>
        <p:spPr>
          <a:xfrm>
            <a:off x="457200" y="12700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05180" indent="-305180" defTabSz="406908">
              <a:spcBef>
                <a:spcPts val="1000"/>
              </a:spcBef>
              <a:defRPr sz="2136"/>
            </a:pPr>
            <a:r>
              <a:t>What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Add an extra layer of protection to the login area</a:t>
            </a:r>
          </a:p>
          <a:p>
            <a:pPr lvl="2" marL="1118997" indent="-305180" defTabSz="406908">
              <a:spcBef>
                <a:spcPts val="1000"/>
              </a:spcBef>
              <a:defRPr sz="2136"/>
            </a:pPr>
            <a:r>
              <a:t>Basic Access Authentication</a:t>
            </a:r>
          </a:p>
          <a:p>
            <a:pPr lvl="2" marL="1118997" indent="-305180" defTabSz="406908">
              <a:spcBef>
                <a:spcPts val="1000"/>
              </a:spcBef>
              <a:defRPr sz="2136"/>
            </a:pPr>
            <a:r>
              <a:t>Captcha</a:t>
            </a:r>
          </a:p>
          <a:p>
            <a:pPr marL="305180" indent="-305180" defTabSz="406908">
              <a:spcBef>
                <a:spcPts val="1000"/>
              </a:spcBef>
              <a:defRPr sz="2136"/>
            </a:pPr>
            <a:r>
              <a:t>Why/How does it reduce risk?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Similar to 2FA/MFA in that it adds an extra layer</a:t>
            </a:r>
          </a:p>
          <a:p>
            <a:pPr marL="305180" indent="-305180" defTabSz="406908">
              <a:spcBef>
                <a:spcPts val="1000"/>
              </a:spcBef>
              <a:defRPr sz="2136"/>
            </a:pPr>
            <a:r>
              <a:t>Security principle: </a:t>
            </a:r>
            <a:r>
              <a:rPr i="1"/>
              <a:t>Minimize attack surface</a:t>
            </a:r>
            <a:r>
              <a:t> and </a:t>
            </a:r>
            <a:r>
              <a:rPr i="1"/>
              <a:t>Defense-in-Depth</a:t>
            </a:r>
          </a:p>
          <a:p>
            <a:pPr marL="305180" indent="-305180" defTabSz="406908">
              <a:spcBef>
                <a:spcPts val="1000"/>
              </a:spcBef>
              <a:defRPr sz="2136"/>
            </a:pPr>
            <a:r>
              <a:t>Bonus points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Limit access to the login/admin areas to specific IP ranges</a:t>
            </a:r>
          </a:p>
        </p:txBody>
      </p:sp>
      <p:pic>
        <p:nvPicPr>
          <p:cNvPr id="383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8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3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82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388" name="64.85.59.68 —&gt; 64.85.0.0/16"/>
          <p:cNvSpPr txBox="1"/>
          <p:nvPr>
            <p:ph type="title"/>
          </p:nvPr>
        </p:nvSpPr>
        <p:spPr>
          <a:xfrm>
            <a:off x="406400" y="236230"/>
            <a:ext cx="12192000" cy="937554"/>
          </a:xfrm>
          <a:prstGeom prst="rect">
            <a:avLst/>
          </a:prstGeom>
        </p:spPr>
        <p:txBody>
          <a:bodyPr lIns="50800" tIns="50800" rIns="50800" bIns="50800" anchor="t"/>
          <a:lstStyle/>
          <a:p>
            <a:pPr/>
            <a:r>
              <a:t>64.85.59.68 —&gt; 64.85.0.0/16</a:t>
            </a:r>
          </a:p>
        </p:txBody>
      </p:sp>
      <p:graphicFrame>
        <p:nvGraphicFramePr>
          <p:cNvPr id="389" name="2D Pie Chart"/>
          <p:cNvGraphicFramePr/>
          <p:nvPr/>
        </p:nvGraphicFramePr>
        <p:xfrm>
          <a:off x="1772780" y="1000506"/>
          <a:ext cx="5598440" cy="559844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he What and Why of"/>
          <p:cNvSpPr txBox="1"/>
          <p:nvPr>
            <p:ph type="ctrTitle"/>
          </p:nvPr>
        </p:nvSpPr>
        <p:spPr>
          <a:xfrm>
            <a:off x="546100" y="6848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142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WordPress Security"/>
          <p:cNvSpPr txBox="1"/>
          <p:nvPr/>
        </p:nvSpPr>
        <p:spPr>
          <a:xfrm>
            <a:off x="3564657" y="17918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  <p:sp>
        <p:nvSpPr>
          <p:cNvPr id="144" name="https://2018.wpcampus.org/schedule/security-chat-for-everyone/"/>
          <p:cNvSpPr txBox="1"/>
          <p:nvPr/>
        </p:nvSpPr>
        <p:spPr>
          <a:xfrm>
            <a:off x="783033" y="5377956"/>
            <a:ext cx="8055444" cy="41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https://2018.wpcampus.org/schedule/security-chat-for-everyone/</a:t>
            </a:r>
          </a:p>
        </p:txBody>
      </p:sp>
      <p:sp>
        <p:nvSpPr>
          <p:cNvPr id="145" name="Make sure to submit questions during this presentation through the WPCampus website! You’ll earn points toward the conference game for each question you submit!"/>
          <p:cNvSpPr txBox="1"/>
          <p:nvPr/>
        </p:nvSpPr>
        <p:spPr>
          <a:xfrm>
            <a:off x="2291639" y="2669718"/>
            <a:ext cx="4560722" cy="1733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Make sure to submit questions during this presentation through the WPCampus website! You’ll earn points toward the conference game for each question you submit! </a:t>
            </a:r>
          </a:p>
        </p:txBody>
      </p:sp>
      <p:sp>
        <p:nvSpPr>
          <p:cNvPr id="146" name="Arrow"/>
          <p:cNvSpPr/>
          <p:nvPr/>
        </p:nvSpPr>
        <p:spPr>
          <a:xfrm rot="5307916">
            <a:off x="4096491" y="4653012"/>
            <a:ext cx="952077" cy="472526"/>
          </a:xfrm>
          <a:prstGeom prst="rightArrow">
            <a:avLst>
              <a:gd name="adj1" fmla="val 32000"/>
              <a:gd name="adj2" fmla="val 10492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94" name="2D Pie Chart"/>
          <p:cNvGraphicFramePr/>
          <p:nvPr/>
        </p:nvGraphicFramePr>
        <p:xfrm>
          <a:off x="-4050133" y="1618560"/>
          <a:ext cx="17244266" cy="17244267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97" name="2D Pie Chart"/>
          <p:cNvGraphicFramePr/>
          <p:nvPr/>
        </p:nvGraphicFramePr>
        <p:xfrm>
          <a:off x="-11999835" y="518889"/>
          <a:ext cx="33143670" cy="33143671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#7: Protect/Limit Access to Login/Admin Are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100"/>
            </a:lvl1pPr>
          </a:lstStyle>
          <a:p>
            <a:pPr/>
            <a:r>
              <a:t>#7: Protect/Limit Access to Login/Admin Areas</a:t>
            </a:r>
          </a:p>
        </p:txBody>
      </p:sp>
      <p:sp>
        <p:nvSpPr>
          <p:cNvPr id="400" name="Bonus points…"/>
          <p:cNvSpPr txBox="1"/>
          <p:nvPr>
            <p:ph type="body" idx="1"/>
          </p:nvPr>
        </p:nvSpPr>
        <p:spPr>
          <a:xfrm>
            <a:off x="457200" y="12700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Bonus points</a:t>
            </a:r>
          </a:p>
          <a:p>
            <a:pPr lvl="1">
              <a:buChar char="•"/>
              <a:defRPr sz="2800"/>
            </a:pPr>
            <a:r>
              <a:t>Limit access to the login/admin areas to specific IP ranges</a:t>
            </a:r>
          </a:p>
          <a:p>
            <a:pPr lvl="1">
              <a:buChar char="•"/>
              <a:defRPr sz="2800"/>
            </a:pPr>
            <a:r>
              <a:t>Require users to use a Virtual Private Network</a:t>
            </a:r>
          </a:p>
          <a:p>
            <a:pPr lvl="1" marL="962526" indent="-505326">
              <a:buChar char="•"/>
              <a:defRPr sz="1900"/>
            </a:pPr>
            <a:r>
              <a:rPr sz="2800"/>
              <a:t>Disable XMLRPC if not in use, or limit access to known network ranges</a:t>
            </a:r>
            <a:br>
              <a:rPr sz="2800"/>
            </a:br>
            <a:br/>
          </a:p>
        </p:txBody>
      </p:sp>
      <p:pic>
        <p:nvPicPr>
          <p:cNvPr id="401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0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1000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1000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0" grpId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#7: Limit User Ro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#7: Limit User Roles</a:t>
            </a:r>
          </a:p>
        </p:txBody>
      </p:sp>
      <p:sp>
        <p:nvSpPr>
          <p:cNvPr id="404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05180" indent="-305180" defTabSz="406908">
              <a:spcBef>
                <a:spcPts val="1000"/>
              </a:spcBef>
              <a:defRPr sz="2136"/>
            </a:pPr>
            <a:r>
              <a:t>What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Give users the lowest possible role that allows them to complete their tasks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Only login with a higher privileged account when performing actions that require elevated privileges </a:t>
            </a:r>
          </a:p>
          <a:p>
            <a:pPr marL="305180" indent="-305180" defTabSz="406908">
              <a:spcBef>
                <a:spcPts val="1000"/>
              </a:spcBef>
              <a:defRPr sz="2403"/>
            </a:pPr>
            <a:r>
              <a:t>Security principle:  Least privilege </a:t>
            </a:r>
          </a:p>
          <a:p>
            <a:pPr marL="305180" indent="-305180" defTabSz="406908">
              <a:spcBef>
                <a:spcPts val="1000"/>
              </a:spcBef>
              <a:defRPr sz="2136"/>
            </a:pPr>
            <a:r>
              <a:t>Why/How does it reduce risk?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Minimizes the damage if an account is compromised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Reduces the opportunity for a rogue user to inflict damage</a:t>
            </a:r>
          </a:p>
          <a:p>
            <a:pPr lvl="1" marL="712088" indent="-305180" defTabSz="406908">
              <a:spcBef>
                <a:spcPts val="1000"/>
              </a:spcBef>
              <a:buChar char="•"/>
              <a:defRPr sz="2136"/>
            </a:pPr>
            <a:r>
              <a:t>Reduces the opportunity for someone to make a mistake</a:t>
            </a:r>
          </a:p>
        </p:txBody>
      </p:sp>
      <p:pic>
        <p:nvPicPr>
          <p:cNvPr id="405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0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4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4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4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4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4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4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#7: Limit User Ro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#7: Limit User Roles</a:t>
            </a:r>
          </a:p>
        </p:txBody>
      </p:sp>
      <p:sp>
        <p:nvSpPr>
          <p:cNvPr id="408" name="Bonus points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>
              <a:defRPr sz="2700"/>
            </a:pPr>
            <a:r>
              <a:t>Bonus points</a:t>
            </a:r>
          </a:p>
          <a:p>
            <a:pPr lvl="1">
              <a:buChar char="•"/>
              <a:defRPr sz="2700"/>
            </a:pPr>
            <a:r>
              <a:t>Create or add custom roles that give you the ability to be more granular with permissions</a:t>
            </a:r>
          </a:p>
          <a:p>
            <a:pPr lvl="1">
              <a:buChar char="•"/>
              <a:defRPr sz="2700"/>
            </a:pPr>
            <a:r>
              <a:t>Do routine account audits and remove permissions/roles from accounts that don’t require them</a:t>
            </a:r>
          </a:p>
        </p:txBody>
      </p:sp>
      <p:pic>
        <p:nvPicPr>
          <p:cNvPr id="409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0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08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#7: Use a Security Plugi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#7: Use a Security Plugin</a:t>
            </a:r>
          </a:p>
        </p:txBody>
      </p:sp>
      <p:sp>
        <p:nvSpPr>
          <p:cNvPr id="414" name="What…"/>
          <p:cNvSpPr txBox="1"/>
          <p:nvPr>
            <p:ph type="body" sz="half" idx="1"/>
          </p:nvPr>
        </p:nvSpPr>
        <p:spPr>
          <a:xfrm>
            <a:off x="457200" y="1600200"/>
            <a:ext cx="4236421" cy="4392613"/>
          </a:xfrm>
          <a:prstGeom prst="rect">
            <a:avLst/>
          </a:prstGeom>
        </p:spPr>
        <p:txBody>
          <a:bodyPr/>
          <a:lstStyle/>
          <a:p>
            <a:pPr marL="277749" indent="-277749" defTabSz="370331">
              <a:spcBef>
                <a:spcPts val="900"/>
              </a:spcBef>
              <a:defRPr sz="1944"/>
            </a:pPr>
            <a:r>
              <a:t>What</a:t>
            </a:r>
          </a:p>
          <a:p>
            <a:pPr lvl="1" marL="648080" indent="-277749" defTabSz="370331">
              <a:spcBef>
                <a:spcPts val="900"/>
              </a:spcBef>
              <a:buChar char="•"/>
              <a:defRPr sz="1944"/>
            </a:pPr>
            <a:r>
              <a:t>Install a plugin that has been designed to implement multiple “best measures” </a:t>
            </a:r>
          </a:p>
          <a:p>
            <a:pPr marL="277749" indent="-277749" defTabSz="370331">
              <a:spcBef>
                <a:spcPts val="900"/>
              </a:spcBef>
              <a:defRPr sz="1944"/>
            </a:pPr>
            <a:r>
              <a:t>Why/How does it reduce risk?</a:t>
            </a:r>
          </a:p>
          <a:p>
            <a:pPr lvl="1" marL="648080" indent="-277749" defTabSz="370331">
              <a:spcBef>
                <a:spcPts val="900"/>
              </a:spcBef>
              <a:buChar char="•"/>
              <a:defRPr sz="1944"/>
            </a:pPr>
            <a:r>
              <a:t>Can make it easier to implement multiple security measures</a:t>
            </a:r>
          </a:p>
          <a:p>
            <a:pPr lvl="1" marL="648080" indent="-277749" defTabSz="370331">
              <a:spcBef>
                <a:spcPts val="900"/>
              </a:spcBef>
              <a:buChar char="•"/>
              <a:defRPr sz="1944"/>
            </a:pPr>
            <a:r>
              <a:t>Useful if you’re not comfortable with some of the actions</a:t>
            </a:r>
          </a:p>
          <a:p>
            <a:pPr lvl="1" marL="648080" indent="-277749" defTabSz="370331">
              <a:spcBef>
                <a:spcPts val="900"/>
              </a:spcBef>
              <a:buChar char="•"/>
              <a:defRPr sz="1944"/>
            </a:pPr>
            <a:r>
              <a:t>Auditing, Detection, Prevention</a:t>
            </a:r>
          </a:p>
        </p:txBody>
      </p:sp>
      <p:pic>
        <p:nvPicPr>
          <p:cNvPr id="41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6" name="images-0049.jpg" descr="images-0049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39763" y="1277984"/>
            <a:ext cx="3929734" cy="5037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4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14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#8: Disable File Edi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#8: Disable File Editing</a:t>
            </a:r>
          </a:p>
        </p:txBody>
      </p:sp>
      <p:sp>
        <p:nvSpPr>
          <p:cNvPr id="421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Disable the built-in Theme and Plugin file editor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Prevents a user from altering Theme/Plugin code from the WordPress dashboard</a:t>
            </a:r>
          </a:p>
          <a:p>
            <a:pPr lvl="1">
              <a:buChar char="•"/>
            </a:pPr>
            <a:r>
              <a:t>Security principle: </a:t>
            </a:r>
            <a:r>
              <a:rPr i="1"/>
              <a:t>Minimize attack surface</a:t>
            </a:r>
            <a:r>
              <a:t> </a:t>
            </a:r>
          </a:p>
        </p:txBody>
      </p:sp>
      <p:pic>
        <p:nvPicPr>
          <p:cNvPr id="422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21" grpId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#9: Trusted 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#9: Trusted Sources</a:t>
            </a:r>
          </a:p>
        </p:txBody>
      </p:sp>
      <p:sp>
        <p:nvSpPr>
          <p:cNvPr id="427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Don’t obtain plugins/themes from unknown sources</a:t>
            </a:r>
          </a:p>
          <a:p>
            <a:pPr/>
            <a:r>
              <a:t>Why</a:t>
            </a:r>
          </a:p>
          <a:p>
            <a:pPr lvl="1">
              <a:buChar char="•"/>
            </a:pPr>
            <a:r>
              <a:t>Code may have been altered/infected</a:t>
            </a:r>
          </a:p>
        </p:txBody>
      </p:sp>
      <p:pic>
        <p:nvPicPr>
          <p:cNvPr id="428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27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#9: Implement SS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#9: Implement SSL</a:t>
            </a:r>
          </a:p>
        </p:txBody>
      </p:sp>
      <p:sp>
        <p:nvSpPr>
          <p:cNvPr id="433" name="What…"/>
          <p:cNvSpPr txBox="1"/>
          <p:nvPr>
            <p:ph type="body" sz="half" idx="1"/>
          </p:nvPr>
        </p:nvSpPr>
        <p:spPr>
          <a:xfrm>
            <a:off x="457200" y="1600200"/>
            <a:ext cx="3861974" cy="4392613"/>
          </a:xfrm>
          <a:prstGeom prst="rect">
            <a:avLst/>
          </a:prstGeom>
        </p:spPr>
        <p:txBody>
          <a:bodyPr/>
          <a:lstStyle/>
          <a:p>
            <a:pPr marL="253745" indent="-253745" defTabSz="338327">
              <a:spcBef>
                <a:spcPts val="800"/>
              </a:spcBef>
              <a:defRPr sz="1776"/>
            </a:pPr>
            <a:r>
              <a:t>What</a:t>
            </a:r>
          </a:p>
          <a:p>
            <a:pPr lvl="1" marL="592073" indent="-253745" defTabSz="338327">
              <a:spcBef>
                <a:spcPts val="800"/>
              </a:spcBef>
              <a:buChar char="•"/>
              <a:defRPr sz="1776"/>
            </a:pPr>
            <a:r>
              <a:t>Add a SSL/TLS certificate to your site</a:t>
            </a:r>
          </a:p>
          <a:p>
            <a:pPr marL="253745" indent="-253745" defTabSz="338327">
              <a:spcBef>
                <a:spcPts val="800"/>
              </a:spcBef>
              <a:defRPr sz="1776"/>
            </a:pPr>
            <a:r>
              <a:t>Why/How does it reduce risk?</a:t>
            </a:r>
          </a:p>
          <a:p>
            <a:pPr lvl="1" marL="592073" indent="-253745" defTabSz="338327">
              <a:spcBef>
                <a:spcPts val="800"/>
              </a:spcBef>
              <a:buChar char="•"/>
              <a:defRPr sz="1776"/>
            </a:pPr>
            <a:r>
              <a:t>Encrypts the data as it is transferred between your site and the end user</a:t>
            </a:r>
          </a:p>
          <a:p>
            <a:pPr marL="253745" indent="-253745" defTabSz="338327">
              <a:spcBef>
                <a:spcPts val="800"/>
              </a:spcBef>
              <a:defRPr sz="1776"/>
            </a:pPr>
            <a:r>
              <a:t>Security principle: </a:t>
            </a:r>
            <a:r>
              <a:rPr i="1"/>
              <a:t>Minimize attack surface</a:t>
            </a:r>
          </a:p>
          <a:p>
            <a:pPr marL="253745" indent="-253745" defTabSz="338327">
              <a:spcBef>
                <a:spcPts val="800"/>
              </a:spcBef>
              <a:defRPr sz="1776"/>
            </a:pPr>
            <a:r>
              <a:t>Bonus steps</a:t>
            </a:r>
          </a:p>
          <a:p>
            <a:pPr lvl="1" marL="592073" indent="-253745" defTabSz="338327">
              <a:spcBef>
                <a:spcPts val="800"/>
              </a:spcBef>
              <a:buChar char="•"/>
              <a:defRPr sz="1776"/>
            </a:pPr>
            <a:r>
              <a:t>Enforce https over the </a:t>
            </a:r>
            <a:r>
              <a:rPr i="1"/>
              <a:t>entire</a:t>
            </a:r>
            <a:r>
              <a:t> site, not just login areas and wp-admin</a:t>
            </a:r>
          </a:p>
        </p:txBody>
      </p:sp>
      <p:pic>
        <p:nvPicPr>
          <p:cNvPr id="434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435" name="jose-fontano-246362-unsplash-small.jpg" descr="jose-fontano-246362-unsplash-small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32253" y="2236888"/>
            <a:ext cx="4597947" cy="28849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4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4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4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33" grpId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#10: Do Your Homework on Theme/Plugin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#10: Do Your Homework on Theme/Plugin Selection</a:t>
            </a:r>
          </a:p>
        </p:txBody>
      </p:sp>
      <p:sp>
        <p:nvSpPr>
          <p:cNvPr id="440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Research a theme/plugin before installing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Every piece of code you add to your system increases your attack surface</a:t>
            </a:r>
          </a:p>
          <a:p>
            <a:pPr lvl="1">
              <a:buChar char="•"/>
            </a:pPr>
            <a:r>
              <a:t>Every piece of code you add to your system has the potential to introduce new exploitable vulnerabilities</a:t>
            </a:r>
          </a:p>
        </p:txBody>
      </p:sp>
      <p:pic>
        <p:nvPicPr>
          <p:cNvPr id="441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4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4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anguage Explan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Language Explanation</a:t>
            </a:r>
          </a:p>
        </p:txBody>
      </p:sp>
      <p:sp>
        <p:nvSpPr>
          <p:cNvPr id="149" name="Internet Engineering Task Force RFC 2119’s verbiage for indicating requirements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Internet Engineering Task Force RFC 2119’s verbiage for indicating requirements</a:t>
            </a:r>
          </a:p>
          <a:p>
            <a:pPr lvl="1">
              <a:buChar char="•"/>
            </a:pPr>
            <a:r>
              <a:rPr b="1"/>
              <a:t>MUST</a:t>
            </a:r>
            <a:r>
              <a:t> and </a:t>
            </a:r>
            <a:r>
              <a:rPr b="1"/>
              <a:t>MUST NOT</a:t>
            </a:r>
            <a:r>
              <a:t> indicate non-optional requirements</a:t>
            </a:r>
          </a:p>
          <a:p>
            <a:pPr lvl="1">
              <a:buChar char="•"/>
            </a:pPr>
            <a:r>
              <a:rPr b="1"/>
              <a:t>SHOULD</a:t>
            </a:r>
            <a:r>
              <a:t> and </a:t>
            </a:r>
            <a:r>
              <a:rPr b="1"/>
              <a:t>SHOULD NOT</a:t>
            </a:r>
            <a:r>
              <a:t> indicate recommendations for which exceptions may exist</a:t>
            </a:r>
          </a:p>
          <a:p>
            <a:pPr lvl="1">
              <a:buChar char="•"/>
            </a:pPr>
            <a:r>
              <a:rPr b="1"/>
              <a:t>MAY</a:t>
            </a:r>
            <a:r>
              <a:t> indicates truly optional requirements</a:t>
            </a:r>
          </a:p>
        </p:txBody>
      </p:sp>
      <p:pic>
        <p:nvPicPr>
          <p:cNvPr id="150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#10: Do Your Homework on Theme/Plugin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#10: Do Your Homework on Theme/Plugin Selection</a:t>
            </a:r>
          </a:p>
        </p:txBody>
      </p:sp>
      <p:pic>
        <p:nvPicPr>
          <p:cNvPr id="444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445" name="Callout"/>
          <p:cNvSpPr/>
          <p:nvPr/>
        </p:nvSpPr>
        <p:spPr>
          <a:xfrm>
            <a:off x="1007591" y="1928170"/>
            <a:ext cx="7505304" cy="2581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47" y="0"/>
                </a:moveTo>
                <a:cubicBezTo>
                  <a:pt x="558" y="0"/>
                  <a:pt x="0" y="1623"/>
                  <a:pt x="0" y="3626"/>
                </a:cubicBezTo>
                <a:lnTo>
                  <a:pt x="0" y="15357"/>
                </a:lnTo>
                <a:cubicBezTo>
                  <a:pt x="0" y="17361"/>
                  <a:pt x="558" y="18987"/>
                  <a:pt x="1247" y="18987"/>
                </a:cubicBezTo>
                <a:lnTo>
                  <a:pt x="19968" y="18987"/>
                </a:lnTo>
                <a:lnTo>
                  <a:pt x="20527" y="21600"/>
                </a:lnTo>
                <a:lnTo>
                  <a:pt x="20972" y="18492"/>
                </a:lnTo>
                <a:cubicBezTo>
                  <a:pt x="21346" y="17866"/>
                  <a:pt x="21600" y="16703"/>
                  <a:pt x="21600" y="15357"/>
                </a:cubicBezTo>
                <a:lnTo>
                  <a:pt x="21600" y="3626"/>
                </a:lnTo>
                <a:cubicBezTo>
                  <a:pt x="21600" y="1623"/>
                  <a:pt x="21042" y="0"/>
                  <a:pt x="20353" y="0"/>
                </a:cubicBezTo>
                <a:lnTo>
                  <a:pt x="1247" y="0"/>
                </a:lnTo>
                <a:close/>
              </a:path>
            </a:pathLst>
          </a:custGeom>
          <a:gradFill>
            <a:gsLst>
              <a:gs pos="0">
                <a:srgbClr val="ECAF0F"/>
              </a:gs>
              <a:gs pos="100000">
                <a:srgbClr val="EFC146"/>
              </a:gs>
            </a:gsLst>
            <a:lin ang="16200000"/>
          </a:gradFill>
          <a:ln>
            <a:solidFill>
              <a:srgbClr val="46AAC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6" name="Tony Perez, @perezbox"/>
          <p:cNvSpPr txBox="1"/>
          <p:nvPr/>
        </p:nvSpPr>
        <p:spPr>
          <a:xfrm>
            <a:off x="309066" y="4900320"/>
            <a:ext cx="8695234" cy="756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r" defTabSz="584200">
              <a:lnSpc>
                <a:spcPct val="80000"/>
              </a:lnSpc>
              <a:defRPr sz="5200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Tony Perez, @perezbox</a:t>
            </a:r>
          </a:p>
        </p:txBody>
      </p:sp>
      <p:sp>
        <p:nvSpPr>
          <p:cNvPr id="447" name="“What makes WordPress so insecure is that it's highly extensible and easy to use; wordpress security issues revolve almost entirely around this extensibility and easiness of use.”"/>
          <p:cNvSpPr txBox="1"/>
          <p:nvPr/>
        </p:nvSpPr>
        <p:spPr>
          <a:xfrm>
            <a:off x="1407358" y="2351259"/>
            <a:ext cx="6705770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lnSpc>
                <a:spcPct val="80000"/>
              </a:lnSpc>
              <a:defRPr cap="all" sz="30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“What makes WordPress so insecure is that it's highly extensible and easy to use; wordpress security issues revolve almost entirely around this extensibility and easiness of use.”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doors dir="vert"/>
      </p:transition>
    </mc:Choice>
    <mc:Fallback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What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What</a:t>
            </a:r>
          </a:p>
          <a:p>
            <a:pPr lvl="1">
              <a:buChar char="•"/>
            </a:pPr>
            <a:r>
              <a:t>Research a theme/plugin before installing</a:t>
            </a:r>
          </a:p>
          <a:p>
            <a:pPr/>
            <a:r>
              <a:t>Why/How does it reduce risk?</a:t>
            </a:r>
          </a:p>
          <a:p>
            <a:pPr lvl="1">
              <a:buChar char="•"/>
            </a:pPr>
            <a:r>
              <a:t>Every piece of code you add to your system increases your attack surface</a:t>
            </a:r>
          </a:p>
          <a:p>
            <a:pPr lvl="1">
              <a:buChar char="•"/>
            </a:pPr>
            <a:r>
              <a:t>Every piece of code you add to your system has the potential to introduce new exploitable vulnerabilities</a:t>
            </a:r>
          </a:p>
        </p:txBody>
      </p:sp>
      <p:sp>
        <p:nvSpPr>
          <p:cNvPr id="452" name="#10: Do Your Homework on Theme/Plugin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#10: Do Your Homework on Theme/Plugin Selection</a:t>
            </a:r>
          </a:p>
        </p:txBody>
      </p:sp>
      <p:pic>
        <p:nvPicPr>
          <p:cNvPr id="453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454" name="Text"/>
          <p:cNvSpPr txBox="1"/>
          <p:nvPr/>
        </p:nvSpPr>
        <p:spPr>
          <a:xfrm>
            <a:off x="4310305" y="3253669"/>
            <a:ext cx="523390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455" name="Security principle: Be paranoid, be skeptical"/>
          <p:cNvSpPr txBox="1"/>
          <p:nvPr/>
        </p:nvSpPr>
        <p:spPr>
          <a:xfrm>
            <a:off x="903157" y="5001150"/>
            <a:ext cx="6359983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342900" indent="-342900">
              <a:spcBef>
                <a:spcPts val="1200"/>
              </a:spcBef>
              <a:buSzPct val="100000"/>
              <a:buFont typeface="Arial"/>
              <a:buChar char="•"/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Security principle: Be paranoid, be skeptical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5" grpId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#10: Do Your Homework on Theme/Plugin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#10: Do Your Homework on Theme/Plugin Selection</a:t>
            </a:r>
          </a:p>
        </p:txBody>
      </p:sp>
      <p:pic>
        <p:nvPicPr>
          <p:cNvPr id="460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461" name="pasted-image.gif" descr="pasted-image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6937" y="1699285"/>
            <a:ext cx="6750126" cy="3111386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Jessica Paul, your paranoia is exhausting"/>
          <p:cNvSpPr txBox="1"/>
          <p:nvPr/>
        </p:nvSpPr>
        <p:spPr>
          <a:xfrm>
            <a:off x="2416877" y="5442055"/>
            <a:ext cx="431024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strike="sngStrike"/>
              <a:t>Jessica</a:t>
            </a:r>
            <a:r>
              <a:t> Paul, your paranoia is exhausting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14:warp dir="in"/>
      </p:transition>
    </mc:Choice>
    <mc:Fallback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#10: Do Your Homework on Theme/Plugin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3300"/>
            </a:pPr>
            <a:r>
              <a:t>#10: Do Your Homework on Theme/Plugin Selection</a:t>
            </a:r>
          </a:p>
        </p:txBody>
      </p:sp>
      <p:pic>
        <p:nvPicPr>
          <p:cNvPr id="465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466" name="Text"/>
          <p:cNvSpPr txBox="1"/>
          <p:nvPr/>
        </p:nvSpPr>
        <p:spPr>
          <a:xfrm>
            <a:off x="4310305" y="3253669"/>
            <a:ext cx="523390" cy="35066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467" name="Security principle: Treat all third party code/data as tainted and hostile…"/>
          <p:cNvSpPr txBox="1"/>
          <p:nvPr/>
        </p:nvSpPr>
        <p:spPr>
          <a:xfrm>
            <a:off x="327190" y="1652307"/>
            <a:ext cx="8229601" cy="400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Security principle: </a:t>
            </a:r>
            <a:r>
              <a:rPr i="1"/>
              <a:t>Treat all third party code/data as tainted and hostile</a:t>
            </a:r>
          </a:p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Bonus steps</a:t>
            </a:r>
          </a:p>
          <a:p>
            <a:pPr lvl="1" marL="8001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uFill>
                  <a:solidFill>
                    <a:srgbClr val="FFFFFF"/>
                  </a:solidFill>
                </a:uFill>
                <a:hlinkClick r:id="rId4" invalidUrl="" action="" tgtFrame="" tooltip="" history="1" highlightClick="0" endSnd="0"/>
              </a:rPr>
              <a:t>https://wpvulndb.com/</a:t>
            </a:r>
            <a:r>
              <a:t> </a:t>
            </a:r>
          </a:p>
          <a:p>
            <a:pPr lvl="1" marL="8001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uFill>
                  <a:solidFill>
                    <a:srgbClr val="FFFFFF"/>
                  </a:solidFill>
                </a:uFill>
                <a:hlinkClick r:id="rId5" invalidUrl="" action="" tgtFrame="" tooltip="" history="1" highlightClick="0" endSnd="0"/>
              </a:rPr>
              <a:t>https://php-grinder.com/</a:t>
            </a:r>
            <a:r>
              <a:t> </a:t>
            </a:r>
          </a:p>
          <a:p>
            <a:pPr lvl="1" marL="8001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Run third party code through PHP-CS Security Audit</a:t>
            </a:r>
          </a:p>
          <a:p>
            <a:pPr lvl="1" marL="800100" indent="-342900">
              <a:spcBef>
                <a:spcPts val="1200"/>
              </a:spcBef>
              <a:buSzPct val="100000"/>
              <a:buFont typeface="Arial"/>
              <a:buChar char="•"/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Run local static code analysis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67" grpId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#1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300"/>
            </a:lvl1pPr>
          </a:lstStyle>
          <a:p>
            <a:pPr/>
            <a:r>
              <a:t>#11</a:t>
            </a:r>
          </a:p>
        </p:txBody>
      </p:sp>
      <p:sp>
        <p:nvSpPr>
          <p:cNvPr id="472" name="Web Application Firewall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 marL="342900" indent="-342900">
              <a:defRPr sz="3000"/>
            </a:pPr>
            <a:r>
              <a:t>Web Application Firewall</a:t>
            </a:r>
          </a:p>
          <a:p>
            <a:pPr marL="342900" indent="-342900">
              <a:defRPr sz="3000"/>
            </a:pPr>
            <a:r>
              <a:t>Move/Hide Login Location</a:t>
            </a:r>
          </a:p>
          <a:p>
            <a:pPr marL="342900" indent="-342900">
              <a:defRPr sz="3000"/>
            </a:pPr>
            <a:r>
              <a:t>Routine Security Scan</a:t>
            </a:r>
          </a:p>
          <a:p>
            <a:pPr marL="342900" indent="-342900">
              <a:defRPr sz="3000"/>
            </a:pPr>
            <a:r>
              <a:t>Log actions/activities</a:t>
            </a:r>
          </a:p>
          <a:p>
            <a:pPr marL="342900" indent="-342900">
              <a:defRPr sz="3000"/>
            </a:pPr>
            <a:r>
              <a:t>Secure your local machine</a:t>
            </a:r>
          </a:p>
        </p:txBody>
      </p:sp>
      <p:pic>
        <p:nvPicPr>
          <p:cNvPr id="473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72" grpId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Items I believe should be higher in the li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300"/>
            </a:lvl1pPr>
          </a:lstStyle>
          <a:p>
            <a:pPr/>
            <a:r>
              <a:t>Items I believe should be higher in the list</a:t>
            </a:r>
          </a:p>
        </p:txBody>
      </p:sp>
      <p:sp>
        <p:nvSpPr>
          <p:cNvPr id="478" name="Block PHP execution (#14t)…"/>
          <p:cNvSpPr txBox="1"/>
          <p:nvPr>
            <p:ph type="body" sz="half" idx="1"/>
          </p:nvPr>
        </p:nvSpPr>
        <p:spPr>
          <a:xfrm>
            <a:off x="457200" y="1600200"/>
            <a:ext cx="8229600" cy="1883619"/>
          </a:xfrm>
          <a:prstGeom prst="rect">
            <a:avLst/>
          </a:prstGeom>
        </p:spPr>
        <p:txBody>
          <a:bodyPr/>
          <a:lstStyle/>
          <a:p>
            <a:pPr marL="250317" indent="-250317" defTabSz="333756">
              <a:spcBef>
                <a:spcPts val="800"/>
              </a:spcBef>
              <a:defRPr sz="1752"/>
            </a:pPr>
            <a:r>
              <a:t>Block PHP execution (#14t)</a:t>
            </a:r>
          </a:p>
          <a:p>
            <a:pPr marL="250317" indent="-250317" defTabSz="333756">
              <a:spcBef>
                <a:spcPts val="800"/>
              </a:spcBef>
              <a:defRPr sz="1752"/>
            </a:pPr>
            <a:r>
              <a:t>Logging (#11t)</a:t>
            </a:r>
          </a:p>
          <a:p>
            <a:pPr marL="250317" indent="-250317" defTabSz="333756">
              <a:spcBef>
                <a:spcPts val="800"/>
              </a:spcBef>
              <a:defRPr sz="1752"/>
            </a:pPr>
            <a:r>
              <a:t>Segmentation/Isolation (separation of duties)</a:t>
            </a:r>
          </a:p>
          <a:p>
            <a:pPr marL="250317" indent="-250317" defTabSz="333756">
              <a:spcBef>
                <a:spcPts val="800"/>
              </a:spcBef>
              <a:defRPr sz="1752"/>
            </a:pPr>
            <a:r>
              <a:t>Be selective with XMLRPC</a:t>
            </a:r>
          </a:p>
          <a:p>
            <a:pPr lvl="1" marL="584073" indent="-250317" defTabSz="333756">
              <a:spcBef>
                <a:spcPts val="800"/>
              </a:spcBef>
              <a:buChar char="•"/>
              <a:defRPr sz="1752"/>
            </a:pPr>
            <a:r>
              <a:t>Remove software/services that aren’t actively used</a:t>
            </a:r>
          </a:p>
        </p:txBody>
      </p:sp>
      <p:pic>
        <p:nvPicPr>
          <p:cNvPr id="479" name="MU_AltSig_A_horiz_RGB_REV.eps" descr="MU_AltSig_A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2746" y="3414694"/>
            <a:ext cx="5031531" cy="2834321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Limit the number of plugins you use (#13t)…"/>
          <p:cNvSpPr txBox="1"/>
          <p:nvPr/>
        </p:nvSpPr>
        <p:spPr>
          <a:xfrm>
            <a:off x="445811" y="3466900"/>
            <a:ext cx="3168939" cy="179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Limit the number of plugins you use (#13t)</a:t>
            </a:r>
          </a:p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Monitor for file changes (#12t)</a:t>
            </a:r>
          </a:p>
          <a:p>
            <a:pPr marL="342900" indent="-342900">
              <a:spcBef>
                <a:spcPts val="1200"/>
              </a:spcBef>
              <a:buSzPct val="100000"/>
              <a:buFont typeface="Arial"/>
              <a:buChar char="•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Stay informed!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7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4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4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4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4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4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4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8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48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Class="entr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" dur="1000"/>
                                        <p:tgtEl>
                                          <p:spTgt spid="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" dur="1000"/>
                                        <p:tgtEl>
                                          <p:spTgt spid="4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4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1000"/>
                                        <p:tgtEl>
                                          <p:spTgt spid="4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81" grpId="2"/>
      <p:bldP build="p" bldLvl="5" animBg="1" rev="0" advAuto="0" spid="478" grpId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486" name="Always be thinking in terms of how you can reduce risk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Always be thinking in terms of how you can reduce risk</a:t>
            </a:r>
          </a:p>
          <a:p>
            <a:pPr/>
            <a:r>
              <a:t>Minimize attack surface area</a:t>
            </a:r>
          </a:p>
          <a:p>
            <a:pPr/>
            <a:r>
              <a:t>Principle of least privilege</a:t>
            </a:r>
          </a:p>
          <a:p>
            <a:pPr/>
            <a:r>
              <a:t>Defense in depth</a:t>
            </a:r>
          </a:p>
          <a:p>
            <a:pPr marL="342900" indent="-342900"/>
            <a:r>
              <a:t>Don’t use components with known vulnerabilities</a:t>
            </a:r>
          </a:p>
          <a:p>
            <a:pPr marL="342900" indent="-342900"/>
            <a:r>
              <a:t>Be paranoid, be skeptical</a:t>
            </a:r>
          </a:p>
          <a:p>
            <a:pPr lvl="1" marL="800100" indent="-342900">
              <a:buChar char="•"/>
            </a:pPr>
            <a:r>
              <a:t>Treat all third party code/data as tainted and hostile</a:t>
            </a:r>
          </a:p>
          <a:p>
            <a:pPr marL="342900" indent="-342900"/>
            <a:r>
              <a:t>Security is a continual process; you’re never “finished”</a:t>
            </a:r>
          </a:p>
        </p:txBody>
      </p:sp>
      <p:pic>
        <p:nvPicPr>
          <p:cNvPr id="487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6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aul Gilzo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Paul Gilzow</a:t>
            </a:r>
          </a:p>
        </p:txBody>
      </p:sp>
      <p:sp>
        <p:nvSpPr>
          <p:cNvPr id="490" name="Programmer/Analyst / Security Analyst at the University of Missouri…"/>
          <p:cNvSpPr txBox="1"/>
          <p:nvPr>
            <p:ph type="body" idx="1"/>
          </p:nvPr>
        </p:nvSpPr>
        <p:spPr>
          <a:xfrm>
            <a:off x="457200" y="1600200"/>
            <a:ext cx="8229600" cy="4392613"/>
          </a:xfrm>
          <a:prstGeom prst="rect">
            <a:avLst/>
          </a:prstGeom>
        </p:spPr>
        <p:txBody>
          <a:bodyPr/>
          <a:lstStyle/>
          <a:p>
            <a:pPr/>
            <a:r>
              <a:t>Programmer/Analyst / Security Analyst at the University of Missouri</a:t>
            </a:r>
          </a:p>
          <a:p>
            <a:pPr/>
            <a:r>
              <a:t>Contact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2" invalidUrl="" action="" tgtFrame="" tooltip="" history="1" highlightClick="0" endSnd="0"/>
              </a:rPr>
              <a:t>gilzow@missouri.edu</a:t>
            </a:r>
          </a:p>
          <a:p>
            <a:pPr lvl="1">
              <a:buChar char="•"/>
            </a:pPr>
            <a:r>
              <a:t>@gilzow on twitter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3" invalidUrl="" action="" tgtFrame="" tooltip="" history="1" highlightClick="0" endSnd="0"/>
              </a:rPr>
              <a:t>https://http://fb.me/gilzow</a:t>
            </a:r>
            <a:r>
              <a:t> </a:t>
            </a:r>
          </a:p>
          <a:p>
            <a:pPr lvl="1">
              <a:buChar char="•"/>
            </a:pPr>
            <a:r>
              <a:rPr u="sng">
                <a:uFill>
                  <a:solidFill>
                    <a:srgbClr val="FFFFFF"/>
                  </a:solidFill>
                </a:uFill>
                <a:hlinkClick r:id="rId4" invalidUrl="" action="" tgtFrame="" tooltip="" history="1" highlightClick="0" endSnd="0"/>
              </a:rPr>
              <a:t>https://profiles.wordpress.org/gilzow</a:t>
            </a:r>
            <a:r>
              <a:t> </a:t>
            </a:r>
          </a:p>
          <a:p>
            <a:pPr/>
            <a:r>
              <a:t>Slides: </a:t>
            </a:r>
            <a:r>
              <a:rPr u="sng">
                <a:uFill>
                  <a:solidFill>
                    <a:srgbClr val="FFFFFF"/>
                  </a:solidFill>
                </a:uFill>
                <a:hlinkClick r:id="rId5" invalidUrl="" action="" tgtFrame="" tooltip="" history="1" highlightClick="0" endSnd="0"/>
              </a:rPr>
              <a:t>https://github.com/gilzow/whatwhywordpress/</a:t>
            </a:r>
            <a:r>
              <a:t> </a:t>
            </a:r>
          </a:p>
        </p:txBody>
      </p:sp>
      <p:pic>
        <p:nvPicPr>
          <p:cNvPr id="491" name="MU_AltSig_A_horiz_RGB_REV.eps" descr="MU_AltSig_A_horiz_RGB_REV.eps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switch dir="l"/>
      </p:transition>
    </mc:Choice>
    <mc:Fallback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300"/>
            </a:lvl1pPr>
          </a:lstStyle>
          <a:p>
            <a:pPr/>
            <a:r>
              <a:t>Questions</a:t>
            </a:r>
          </a:p>
        </p:txBody>
      </p:sp>
      <p:pic>
        <p:nvPicPr>
          <p:cNvPr id="494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1320800" cy="392898"/>
          </a:xfrm>
          <a:prstGeom prst="rect">
            <a:avLst/>
          </a:prstGeom>
          <a:ln w="12700">
            <a:miter lim="400000"/>
          </a:ln>
        </p:spPr>
      </p:pic>
      <p:sp>
        <p:nvSpPr>
          <p:cNvPr id="495" name="Rounded Rectangle"/>
          <p:cNvSpPr/>
          <p:nvPr/>
        </p:nvSpPr>
        <p:spPr>
          <a:xfrm>
            <a:off x="1625148" y="2719288"/>
            <a:ext cx="5893704" cy="1419424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FF953E"/>
              </a:gs>
              <a:gs pos="100000">
                <a:srgbClr val="EFAE13"/>
              </a:gs>
            </a:gsLst>
            <a:lin ang="16200000"/>
          </a:gradFill>
          <a:ln>
            <a:solidFill>
              <a:srgbClr val="64646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96" name="WHAT QUESTIONS DO  YOU HAVE FOR ME?"/>
          <p:cNvSpPr txBox="1"/>
          <p:nvPr/>
        </p:nvSpPr>
        <p:spPr>
          <a:xfrm>
            <a:off x="2410198" y="2957712"/>
            <a:ext cx="4323604" cy="94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3000"/>
            </a:pPr>
            <a:r>
              <a:t>WHAT QUESTIONS DO </a:t>
            </a:r>
            <a:br/>
            <a:r>
              <a:t>YOU HAVE FOR ME?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fast" advClick="1" p14:dur="750">
        <p15:prstTrans prst="fallOver"/>
      </p:transition>
    </mc:Choice>
    <mc:Fallback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The What and Why of"/>
          <p:cNvSpPr txBox="1"/>
          <p:nvPr>
            <p:ph type="ctrTitle"/>
          </p:nvPr>
        </p:nvSpPr>
        <p:spPr>
          <a:xfrm>
            <a:off x="546100" y="87996"/>
            <a:ext cx="7772400" cy="1470026"/>
          </a:xfrm>
          <a:prstGeom prst="rect">
            <a:avLst/>
          </a:prstGeom>
        </p:spPr>
        <p:txBody>
          <a:bodyPr/>
          <a:lstStyle/>
          <a:p>
            <a:pPr lvl="1">
              <a:defRPr b="1"/>
            </a:pPr>
            <a:r>
              <a:t>The What and Why of</a:t>
            </a:r>
          </a:p>
        </p:txBody>
      </p:sp>
      <p:pic>
        <p:nvPicPr>
          <p:cNvPr id="499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500" name="WordPress Security"/>
          <p:cNvSpPr txBox="1"/>
          <p:nvPr/>
        </p:nvSpPr>
        <p:spPr>
          <a:xfrm>
            <a:off x="3564657" y="1194906"/>
            <a:ext cx="492294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0">
              <a:defRPr b="1" sz="4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WordPress Security</a:t>
            </a:r>
          </a:p>
        </p:txBody>
      </p:sp>
      <p:sp>
        <p:nvSpPr>
          <p:cNvPr id="501" name="https://2018.wpcampus.org/schedule/security-chat-for-everyone/"/>
          <p:cNvSpPr txBox="1"/>
          <p:nvPr/>
        </p:nvSpPr>
        <p:spPr>
          <a:xfrm>
            <a:off x="783033" y="5377956"/>
            <a:ext cx="8055444" cy="41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https://2018.wpcampus.org/schedule/security-chat-for-everyone/</a:t>
            </a:r>
          </a:p>
        </p:txBody>
      </p:sp>
      <p:sp>
        <p:nvSpPr>
          <p:cNvPr id="502" name="Please be sure to submit session feedback through the WPCampus website. Not only will you earn additional points toward the conference game, you’ll also be entered to win a door prize!"/>
          <p:cNvSpPr txBox="1"/>
          <p:nvPr/>
        </p:nvSpPr>
        <p:spPr>
          <a:xfrm>
            <a:off x="2291639" y="2301418"/>
            <a:ext cx="4560722" cy="2063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Please be sure to submit session feedback through the WPCampus website. Not only will you earn additional points toward the conference game, you’ll also be entered to win a door prize!</a:t>
            </a:r>
          </a:p>
        </p:txBody>
      </p:sp>
      <p:sp>
        <p:nvSpPr>
          <p:cNvPr id="503" name="Arrow"/>
          <p:cNvSpPr/>
          <p:nvPr/>
        </p:nvSpPr>
        <p:spPr>
          <a:xfrm rot="5307916">
            <a:off x="4096491" y="4653012"/>
            <a:ext cx="952077" cy="472526"/>
          </a:xfrm>
          <a:prstGeom prst="rightArrow">
            <a:avLst>
              <a:gd name="adj1" fmla="val 32000"/>
              <a:gd name="adj2" fmla="val 104925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L;D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TL;DR</a:t>
            </a:r>
          </a:p>
        </p:txBody>
      </p:sp>
      <p:pic>
        <p:nvPicPr>
          <p:cNvPr id="153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Minimizing Risk"/>
          <p:cNvSpPr txBox="1"/>
          <p:nvPr/>
        </p:nvSpPr>
        <p:spPr>
          <a:xfrm>
            <a:off x="2402998" y="3014979"/>
            <a:ext cx="4338004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1200"/>
              </a:spcBef>
              <a:defRPr sz="4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Minimizing Risk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4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06" name="Body"/>
          <p:cNvSpPr txBox="1"/>
          <p:nvPr>
            <p:ph type="body" idx="1"/>
          </p:nvPr>
        </p:nvSpPr>
        <p:spPr>
          <a:xfrm>
            <a:off x="457200" y="1600200"/>
            <a:ext cx="8229600" cy="439918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507" name="MU_AltSig_A_horiz_RGB_REV.eps" descr="MU_AltSig_A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32330"/>
            <a:ext cx="1727449" cy="5138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Powerpoint_templates_2.jpg" descr="Powerpoint_templates_2.jpg"/>
          <p:cNvPicPr>
            <a:picLocks noChangeAspect="1"/>
          </p:cNvPicPr>
          <p:nvPr/>
        </p:nvPicPr>
        <p:blipFill>
          <a:blip r:embed="rId2">
            <a:extLst/>
          </a:blip>
          <a:srcRect l="0" t="0" r="0" b="6244"/>
          <a:stretch>
            <a:fillRect/>
          </a:stretch>
        </p:blipFill>
        <p:spPr>
          <a:xfrm>
            <a:off x="0" y="0"/>
            <a:ext cx="9131176" cy="6429829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Title"/>
          <p:cNvSpPr txBox="1"/>
          <p:nvPr>
            <p:ph type="title"/>
          </p:nvPr>
        </p:nvSpPr>
        <p:spPr>
          <a:xfrm>
            <a:off x="457200" y="2306638"/>
            <a:ext cx="8229600" cy="1143001"/>
          </a:xfrm>
          <a:prstGeom prst="rect">
            <a:avLst/>
          </a:prstGeom>
        </p:spPr>
        <p:txBody>
          <a:bodyPr/>
          <a:lstStyle/>
          <a:p>
            <a:pPr algn="ctr">
              <a:defRPr sz="2000"/>
            </a:pPr>
          </a:p>
        </p:txBody>
      </p:sp>
      <p:pic>
        <p:nvPicPr>
          <p:cNvPr id="511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sp>
        <p:nvSpPr>
          <p:cNvPr id="157" name="Risk is the intersection of assets, threats, and vulnerabilities.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Risk is the intersection of assets, threats, and vulnerabilities.</a:t>
            </a:r>
          </a:p>
          <a:p>
            <a:pPr>
              <a:defRPr sz="1800"/>
            </a:pPr>
            <a:r>
              <a:t>Asset</a:t>
            </a:r>
          </a:p>
          <a:p>
            <a:pPr lvl="1">
              <a:buChar char="•"/>
              <a:defRPr sz="1800"/>
            </a:pPr>
            <a:r>
              <a:t>People, Property, Information</a:t>
            </a:r>
          </a:p>
          <a:p>
            <a:pPr lvl="1">
              <a:buChar char="•"/>
              <a:defRPr sz="1800"/>
            </a:pPr>
            <a:r>
              <a:t>An asset is what we are trying to protect</a:t>
            </a:r>
          </a:p>
          <a:p>
            <a:pPr>
              <a:defRPr sz="1800"/>
            </a:pPr>
            <a:r>
              <a:t>Threat</a:t>
            </a:r>
          </a:p>
          <a:p>
            <a:pPr lvl="1">
              <a:buChar char="•"/>
              <a:defRPr sz="1800"/>
            </a:pPr>
            <a:r>
              <a:t>Anything that that represents a potential danger to an asset, whether deliberately or by accident</a:t>
            </a:r>
          </a:p>
          <a:p>
            <a:pPr lvl="1">
              <a:buChar char="•"/>
              <a:defRPr sz="1800"/>
            </a:pPr>
            <a:r>
              <a:t>A threat is what we’re trying to protect against</a:t>
            </a:r>
          </a:p>
          <a:p>
            <a:pPr>
              <a:defRPr sz="1800"/>
            </a:pPr>
            <a:r>
              <a:t>Vulnerability</a:t>
            </a:r>
          </a:p>
          <a:p>
            <a:pPr lvl="1">
              <a:buChar char="•"/>
              <a:defRPr sz="1800"/>
            </a:pPr>
            <a:r>
              <a:t>Weakness or holes/gaps in security procedures or program that can be exploited by a threat to affect assets</a:t>
            </a:r>
          </a:p>
        </p:txBody>
      </p:sp>
      <p:pic>
        <p:nvPicPr>
          <p:cNvPr id="158" name="MU_UniversitySig_horiz_RGB_REV.eps" descr="MU_UniversitySig_horiz_RGB_REV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dissolv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10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1000"/>
                                        <p:tgtEl>
                                          <p:spTgt spid="1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6" dur="1000"/>
                                        <p:tgtEl>
                                          <p:spTgt spid="1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1000"/>
                                        <p:tgtEl>
                                          <p:spTgt spid="1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1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1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1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5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What is “Risk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“Risk”?</a:t>
            </a:r>
          </a:p>
        </p:txBody>
      </p:sp>
      <p:sp>
        <p:nvSpPr>
          <p:cNvPr id="163" name="Asset = You…"/>
          <p:cNvSpPr txBox="1"/>
          <p:nvPr>
            <p:ph type="body" idx="1"/>
          </p:nvPr>
        </p:nvSpPr>
        <p:spPr>
          <a:xfrm>
            <a:off x="457200" y="12065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Asset = You</a:t>
            </a:r>
          </a:p>
          <a:p>
            <a:pPr>
              <a:defRPr sz="1800"/>
            </a:pPr>
            <a:r>
              <a:t>Threat = Rain</a:t>
            </a:r>
          </a:p>
          <a:p>
            <a:pPr>
              <a:defRPr sz="1800"/>
            </a:pPr>
            <a:r>
              <a:t>Vulnerability = Hole in your umbrella</a:t>
            </a:r>
          </a:p>
          <a:p>
            <a:pPr>
              <a:defRPr sz="1800"/>
            </a:pPr>
            <a:r>
              <a:t>Risk = you getting wet</a:t>
            </a:r>
          </a:p>
        </p:txBody>
      </p:sp>
      <p:pic>
        <p:nvPicPr>
          <p:cNvPr id="164" name="MU_UniversitySig_horiz_RGB_REV.eps" descr="MU_UniversitySig_horiz_RGB_REV.ep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550" y="5992812"/>
            <a:ext cx="2249424" cy="305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1600" y="2448997"/>
            <a:ext cx="5648713" cy="37634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5" grpId="2"/>
      <p:bldP build="p" bldLvl="5" animBg="1" rev="0" advAuto="0" spid="163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66666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66666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